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8" r:id="rId6"/>
    <p:sldId id="259" r:id="rId7"/>
    <p:sldId id="260" r:id="rId8"/>
    <p:sldId id="261" r:id="rId9"/>
    <p:sldId id="263" r:id="rId10"/>
    <p:sldId id="265" r:id="rId11"/>
    <p:sldId id="279" r:id="rId12"/>
    <p:sldId id="273" r:id="rId13"/>
    <p:sldId id="274" r:id="rId14"/>
    <p:sldId id="264" r:id="rId15"/>
    <p:sldId id="266" r:id="rId16"/>
    <p:sldId id="267" r:id="rId17"/>
    <p:sldId id="275" r:id="rId18"/>
    <p:sldId id="271" r:id="rId19"/>
    <p:sldId id="276" r:id="rId20"/>
    <p:sldId id="277" r:id="rId21"/>
    <p:sldId id="272" r:id="rId22"/>
    <p:sldId id="270"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6107C-9DC9-A077-4B1C-9125F2952831}" v="6135" dt="2020-12-16T19:04:32.762"/>
    <p1510:client id="{1C0DC50C-C5FA-163A-BABD-00F4AE8EDB57}" v="2" dt="2020-12-17T18:06:39.152"/>
    <p1510:client id="{3209451B-868D-47C1-A309-5338793CCE14}" v="2937" dt="2020-12-14T17:53:53.462"/>
    <p1510:client id="{A25629D2-69F3-188E-024F-EC172E24C491}" v="501" dt="2020-12-17T17:47:57.584"/>
    <p1510:client id="{ABAC7271-2DA9-59B7-BBC2-9FED518A6AEA}" v="184" dt="2020-12-18T22:02:53.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12/21/2020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12/21/2020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12/21/2020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12/21/2020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12/21/2020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12/21/2020</a:t>
            </a:fld>
            <a:endParaRPr lang="en-US"/>
          </a:p>
        </p:txBody>
      </p:sp>
      <p:sp>
        <p:nvSpPr>
          <p:cNvPr id="6" name="Footer Placeholder 5"/>
          <p:cNvSpPr>
            <a:spLocks noGrp="1"/>
          </p:cNvSpPr>
          <p:nvPr>
            <p:ph type="ftr" sz="quarter" idx="11"/>
          </p:nvPr>
        </p:nvSpPr>
        <p:spPr/>
        <p:txBody>
          <a:bodyPr/>
          <a:lstStyle/>
          <a:p>
            <a:r>
              <a:rPr lang="en-US"/>
              <a:t>Disinformation Spread #BidenCheated Peter Foytik CS895 F20</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12/21/2020</a:t>
            </a:fld>
            <a:endParaRPr lang="en-US"/>
          </a:p>
        </p:txBody>
      </p:sp>
      <p:sp>
        <p:nvSpPr>
          <p:cNvPr id="8" name="Footer Placeholder 7"/>
          <p:cNvSpPr>
            <a:spLocks noGrp="1"/>
          </p:cNvSpPr>
          <p:nvPr>
            <p:ph type="ftr" sz="quarter" idx="11"/>
          </p:nvPr>
        </p:nvSpPr>
        <p:spPr/>
        <p:txBody>
          <a:bodyPr/>
          <a:lstStyle/>
          <a:p>
            <a:r>
              <a:rPr lang="en-US"/>
              <a:t>Disinformation Spread #BidenCheated Peter Foytik CS895 F20</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12/21/2020</a:t>
            </a:fld>
            <a:endParaRPr lang="en-US"/>
          </a:p>
        </p:txBody>
      </p:sp>
      <p:sp>
        <p:nvSpPr>
          <p:cNvPr id="4" name="Footer Placeholder 3"/>
          <p:cNvSpPr>
            <a:spLocks noGrp="1"/>
          </p:cNvSpPr>
          <p:nvPr>
            <p:ph type="ftr" sz="quarter" idx="11"/>
          </p:nvPr>
        </p:nvSpPr>
        <p:spPr/>
        <p:txBody>
          <a:bodyPr/>
          <a:lstStyle/>
          <a:p>
            <a:r>
              <a:rPr lang="en-US"/>
              <a:t>Disinformation Spread #BidenCheated Peter Foytik CS895 F20</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12/21/2020</a:t>
            </a:fld>
            <a:endParaRPr lang="en-US"/>
          </a:p>
        </p:txBody>
      </p:sp>
      <p:sp>
        <p:nvSpPr>
          <p:cNvPr id="3" name="Footer Placeholder 2"/>
          <p:cNvSpPr>
            <a:spLocks noGrp="1"/>
          </p:cNvSpPr>
          <p:nvPr>
            <p:ph type="ftr" sz="quarter" idx="11"/>
          </p:nvPr>
        </p:nvSpPr>
        <p:spPr/>
        <p:txBody>
          <a:bodyPr/>
          <a:lstStyle/>
          <a:p>
            <a:r>
              <a:rPr lang="en-US"/>
              <a:t>Disinformation Spread #BidenCheated Peter Foytik CS895 F20</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12/21/2020</a:t>
            </a:fld>
            <a:endParaRPr lang="en-US"/>
          </a:p>
        </p:txBody>
      </p:sp>
      <p:sp>
        <p:nvSpPr>
          <p:cNvPr id="6" name="Footer Placeholder 5"/>
          <p:cNvSpPr>
            <a:spLocks noGrp="1"/>
          </p:cNvSpPr>
          <p:nvPr>
            <p:ph type="ftr" sz="quarter" idx="11"/>
          </p:nvPr>
        </p:nvSpPr>
        <p:spPr/>
        <p:txBody>
          <a:bodyPr/>
          <a:lstStyle/>
          <a:p>
            <a:r>
              <a:rPr lang="en-US"/>
              <a:t>Disinformation Spread #BidenCheated Peter Foytik CS895 F20</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12/21/2020</a:t>
            </a:fld>
            <a:endParaRPr lang="en-US"/>
          </a:p>
        </p:txBody>
      </p:sp>
      <p:sp>
        <p:nvSpPr>
          <p:cNvPr id="6" name="Footer Placeholder 5"/>
          <p:cNvSpPr>
            <a:spLocks noGrp="1"/>
          </p:cNvSpPr>
          <p:nvPr>
            <p:ph type="ftr" sz="quarter" idx="11"/>
          </p:nvPr>
        </p:nvSpPr>
        <p:spPr/>
        <p:txBody>
          <a:bodyPr/>
          <a:lstStyle/>
          <a:p>
            <a:r>
              <a:rPr lang="en-US"/>
              <a:t>Disinformation Spread #BidenCheated Peter Foytik CS895 F20</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Disinformation Spread #BidenCheated Peter Foytik CS895 F20</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cs typeface="Calibri Light"/>
              </a:rPr>
              <a:t>#BidenCheated</a:t>
            </a:r>
            <a:r>
              <a:rPr lang="en-US" dirty="0">
                <a:cs typeface="Calibri Light"/>
              </a:rPr>
              <a:t> Hashtag and How Quickly It Spread on Twitter</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Second Forensics Study CS895 F2020</a:t>
            </a:r>
          </a:p>
          <a:p>
            <a:r>
              <a:rPr lang="en-US">
                <a:cs typeface="Calibri"/>
              </a:rPr>
              <a:t>2020-12-17</a:t>
            </a:r>
          </a:p>
          <a:p>
            <a:r>
              <a:rPr lang="en-US" dirty="0">
                <a:cs typeface="Calibri"/>
              </a:rPr>
              <a:t>Peter Foytik</a:t>
            </a:r>
          </a:p>
        </p:txBody>
      </p:sp>
      <p:sp>
        <p:nvSpPr>
          <p:cNvPr id="4" name="Footer Placeholder 3">
            <a:extLst>
              <a:ext uri="{FF2B5EF4-FFF2-40B4-BE49-F238E27FC236}">
                <a16:creationId xmlns:a16="http://schemas.microsoft.com/office/drawing/2014/main" id="{F2CA6671-0C2A-482F-9527-56096A723D3C}"/>
              </a:ext>
            </a:extLst>
          </p:cNvPr>
          <p:cNvSpPr>
            <a:spLocks noGrp="1"/>
          </p:cNvSpPr>
          <p:nvPr>
            <p:ph type="ftr" sz="quarter" idx="11"/>
          </p:nvPr>
        </p:nvSpPr>
        <p:spPr/>
        <p:txBody>
          <a:bodyPr/>
          <a:lstStyle/>
          <a:p>
            <a:r>
              <a:rPr lang="en-US"/>
              <a:t>Disinformation Spread #BidenCheated Peter Foytik CS895 F20</a:t>
            </a:r>
            <a:endParaRPr lang="en-US" dirty="0"/>
          </a:p>
        </p:txBody>
      </p:sp>
      <p:sp>
        <p:nvSpPr>
          <p:cNvPr id="5" name="Slide Number Placeholder 4">
            <a:extLst>
              <a:ext uri="{FF2B5EF4-FFF2-40B4-BE49-F238E27FC236}">
                <a16:creationId xmlns:a16="http://schemas.microsoft.com/office/drawing/2014/main" id="{81491E59-FE02-4860-B3F2-1DECE2CAF25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121B-721A-4BDB-883F-7354B00DD86B}"/>
              </a:ext>
            </a:extLst>
          </p:cNvPr>
          <p:cNvSpPr>
            <a:spLocks noGrp="1"/>
          </p:cNvSpPr>
          <p:nvPr>
            <p:ph type="title"/>
          </p:nvPr>
        </p:nvSpPr>
        <p:spPr/>
        <p:txBody>
          <a:bodyPr/>
          <a:lstStyle/>
          <a:p>
            <a:r>
              <a:rPr lang="en-US" dirty="0">
                <a:cs typeface="Calibri Light"/>
              </a:rPr>
              <a:t>Batometer results for the collection involved </a:t>
            </a:r>
            <a:r>
              <a:rPr lang="en-US">
                <a:cs typeface="Calibri Light"/>
              </a:rPr>
              <a:t>in the BidenCheated spam</a:t>
            </a:r>
            <a:endParaRPr lang="en-US"/>
          </a:p>
        </p:txBody>
      </p:sp>
      <p:sp>
        <p:nvSpPr>
          <p:cNvPr id="3" name="Content Placeholder 2">
            <a:extLst>
              <a:ext uri="{FF2B5EF4-FFF2-40B4-BE49-F238E27FC236}">
                <a16:creationId xmlns:a16="http://schemas.microsoft.com/office/drawing/2014/main" id="{0A9A1034-EAA5-43F7-A6A7-7F3F438786FA}"/>
              </a:ext>
            </a:extLst>
          </p:cNvPr>
          <p:cNvSpPr>
            <a:spLocks noGrp="1"/>
          </p:cNvSpPr>
          <p:nvPr>
            <p:ph idx="1"/>
          </p:nvPr>
        </p:nvSpPr>
        <p:spPr/>
        <p:txBody>
          <a:bodyPr vert="horz" lIns="91440" tIns="45720" rIns="91440" bIns="45720" rtlCol="0" anchor="t">
            <a:normAutofit fontScale="92500" lnSpcReduction="20000"/>
          </a:bodyPr>
          <a:lstStyle/>
          <a:p>
            <a:r>
              <a:rPr lang="en-US" err="1">
                <a:cs typeface="Calibri"/>
              </a:rPr>
              <a:t>Botometer</a:t>
            </a:r>
            <a:r>
              <a:rPr lang="en-US" dirty="0">
                <a:cs typeface="Calibri"/>
              </a:rPr>
              <a:t> scores are retrieved for all accounts that participated in </a:t>
            </a:r>
            <a:r>
              <a:rPr lang="en-US" err="1">
                <a:cs typeface="Calibri"/>
              </a:rPr>
              <a:t>BidenCheated</a:t>
            </a:r>
            <a:endParaRPr lang="en-US">
              <a:cs typeface="Calibri"/>
            </a:endParaRPr>
          </a:p>
          <a:p>
            <a:r>
              <a:rPr lang="en-US" dirty="0">
                <a:cs typeface="Calibri"/>
              </a:rPr>
              <a:t>Total accounts retrieved</a:t>
            </a:r>
          </a:p>
          <a:p>
            <a:pPr lvl="1"/>
            <a:r>
              <a:rPr lang="en-US">
                <a:cs typeface="Calibri"/>
              </a:rPr>
              <a:t>6,938  </a:t>
            </a:r>
          </a:p>
          <a:p>
            <a:r>
              <a:rPr lang="en-US" dirty="0">
                <a:cs typeface="Calibri"/>
              </a:rPr>
              <a:t>Average Bot Score:</a:t>
            </a:r>
          </a:p>
          <a:p>
            <a:pPr lvl="1"/>
            <a:r>
              <a:rPr lang="en-US" dirty="0">
                <a:cs typeface="Calibri"/>
              </a:rPr>
              <a:t>1.9</a:t>
            </a:r>
          </a:p>
          <a:p>
            <a:r>
              <a:rPr lang="en-US" dirty="0">
                <a:cs typeface="Calibri"/>
              </a:rPr>
              <a:t>Median Bot Score: </a:t>
            </a:r>
          </a:p>
          <a:p>
            <a:pPr lvl="1"/>
            <a:r>
              <a:rPr lang="en-US" dirty="0">
                <a:cs typeface="Calibri"/>
              </a:rPr>
              <a:t>1.4</a:t>
            </a:r>
          </a:p>
          <a:p>
            <a:r>
              <a:rPr lang="en-US" dirty="0">
                <a:cs typeface="Calibri"/>
              </a:rPr>
              <a:t>Number of Bots &gt;= 4</a:t>
            </a:r>
          </a:p>
          <a:p>
            <a:pPr lvl="1"/>
            <a:r>
              <a:rPr lang="en-US" dirty="0">
                <a:cs typeface="Calibri"/>
              </a:rPr>
              <a:t>1,111</a:t>
            </a:r>
          </a:p>
          <a:p>
            <a:r>
              <a:rPr lang="en-US">
                <a:cs typeface="Calibri"/>
              </a:rPr>
              <a:t>9 accounts being scored by Botometer were removed and could not be scored.</a:t>
            </a:r>
            <a:endParaRPr lang="en-US" dirty="0">
              <a:cs typeface="Calibri"/>
            </a:endParaRPr>
          </a:p>
        </p:txBody>
      </p:sp>
      <p:sp>
        <p:nvSpPr>
          <p:cNvPr id="6" name="Slide Number Placeholder 5">
            <a:extLst>
              <a:ext uri="{FF2B5EF4-FFF2-40B4-BE49-F238E27FC236}">
                <a16:creationId xmlns:a16="http://schemas.microsoft.com/office/drawing/2014/main" id="{8A584F4D-E3C7-4367-8BBF-0B1EEDBC29F0}"/>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Footer Placeholder 4">
            <a:extLst>
              <a:ext uri="{FF2B5EF4-FFF2-40B4-BE49-F238E27FC236}">
                <a16:creationId xmlns:a16="http://schemas.microsoft.com/office/drawing/2014/main" id="{52914F4F-BB57-4E7F-B401-0B3B5701ED7B}"/>
              </a:ext>
            </a:extLst>
          </p:cNvPr>
          <p:cNvSpPr>
            <a:spLocks noGrp="1"/>
          </p:cNvSpPr>
          <p:nvPr>
            <p:ph type="ftr" sz="quarter" idx="11"/>
          </p:nvPr>
        </p:nvSpPr>
        <p:spPr/>
        <p:txBody>
          <a:bodyPr/>
          <a:lstStyle/>
          <a:p>
            <a:r>
              <a:rPr lang="en-US"/>
              <a:t>Disinformation Spread #BidenCheated Peter Foytik CS895 F20</a:t>
            </a:r>
          </a:p>
        </p:txBody>
      </p:sp>
      <p:sp>
        <p:nvSpPr>
          <p:cNvPr id="7" name="TextBox 6">
            <a:extLst>
              <a:ext uri="{FF2B5EF4-FFF2-40B4-BE49-F238E27FC236}">
                <a16:creationId xmlns:a16="http://schemas.microsoft.com/office/drawing/2014/main" id="{08ED458F-012F-4366-A4D3-7A83CCFCB2C9}"/>
              </a:ext>
            </a:extLst>
          </p:cNvPr>
          <p:cNvSpPr txBox="1"/>
          <p:nvPr/>
        </p:nvSpPr>
        <p:spPr>
          <a:xfrm>
            <a:off x="7459785" y="2291862"/>
            <a:ext cx="324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Tree>
    <p:extLst>
      <p:ext uri="{BB962C8B-B14F-4D97-AF65-F5344CB8AC3E}">
        <p14:creationId xmlns:p14="http://schemas.microsoft.com/office/powerpoint/2010/main" val="245431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687E-E3E4-4F36-A108-9AD76A177DAA}"/>
              </a:ext>
            </a:extLst>
          </p:cNvPr>
          <p:cNvSpPr>
            <a:spLocks noGrp="1"/>
          </p:cNvSpPr>
          <p:nvPr>
            <p:ph type="title"/>
          </p:nvPr>
        </p:nvSpPr>
        <p:spPr/>
        <p:txBody>
          <a:bodyPr/>
          <a:lstStyle/>
          <a:p>
            <a:r>
              <a:rPr lang="en-US">
                <a:ea typeface="+mj-lt"/>
                <a:cs typeface="+mj-lt"/>
              </a:rPr>
              <a:t>Histogram of total bot scores</a:t>
            </a:r>
            <a:endParaRPr lang="en-US"/>
          </a:p>
        </p:txBody>
      </p:sp>
      <p:pic>
        <p:nvPicPr>
          <p:cNvPr id="6" name="Picture 6" descr="Chart, histogram&#10;&#10;Description automatically generated">
            <a:extLst>
              <a:ext uri="{FF2B5EF4-FFF2-40B4-BE49-F238E27FC236}">
                <a16:creationId xmlns:a16="http://schemas.microsoft.com/office/drawing/2014/main" id="{E8FDBFD5-D2A4-4883-BD76-5A3F0B244B2B}"/>
              </a:ext>
            </a:extLst>
          </p:cNvPr>
          <p:cNvPicPr>
            <a:picLocks noGrp="1" noChangeAspect="1"/>
          </p:cNvPicPr>
          <p:nvPr>
            <p:ph idx="1"/>
          </p:nvPr>
        </p:nvPicPr>
        <p:blipFill>
          <a:blip r:embed="rId2"/>
          <a:stretch>
            <a:fillRect/>
          </a:stretch>
        </p:blipFill>
        <p:spPr>
          <a:xfrm>
            <a:off x="1841252" y="806450"/>
            <a:ext cx="8661896" cy="5789613"/>
          </a:xfrm>
        </p:spPr>
      </p:pic>
      <p:sp>
        <p:nvSpPr>
          <p:cNvPr id="4" name="Footer Placeholder 3">
            <a:extLst>
              <a:ext uri="{FF2B5EF4-FFF2-40B4-BE49-F238E27FC236}">
                <a16:creationId xmlns:a16="http://schemas.microsoft.com/office/drawing/2014/main" id="{3DAFCA30-C47B-4269-B5EB-EA81FC6D56F9}"/>
              </a:ext>
            </a:extLst>
          </p:cNvPr>
          <p:cNvSpPr>
            <a:spLocks noGrp="1"/>
          </p:cNvSpPr>
          <p:nvPr>
            <p:ph type="ftr" sz="quarter" idx="11"/>
          </p:nvPr>
        </p:nvSpPr>
        <p:spPr/>
        <p:txBody>
          <a:bodyPr/>
          <a:lstStyle/>
          <a:p>
            <a:r>
              <a:rPr lang="en-US"/>
              <a:t>Disinformation Spread #BidenCheated Peter Foytik CS895 F20</a:t>
            </a:r>
          </a:p>
        </p:txBody>
      </p:sp>
      <p:sp>
        <p:nvSpPr>
          <p:cNvPr id="5" name="Slide Number Placeholder 4">
            <a:extLst>
              <a:ext uri="{FF2B5EF4-FFF2-40B4-BE49-F238E27FC236}">
                <a16:creationId xmlns:a16="http://schemas.microsoft.com/office/drawing/2014/main" id="{743B0D18-CE7B-4861-B272-D353F7C517AA}"/>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2433719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8747-9E1D-4CD6-984B-67F47294D684}"/>
              </a:ext>
            </a:extLst>
          </p:cNvPr>
          <p:cNvSpPr>
            <a:spLocks noGrp="1"/>
          </p:cNvSpPr>
          <p:nvPr>
            <p:ph type="title"/>
          </p:nvPr>
        </p:nvSpPr>
        <p:spPr/>
        <p:txBody>
          <a:bodyPr/>
          <a:lstStyle/>
          <a:p>
            <a:r>
              <a:rPr lang="en-US">
                <a:cs typeface="Calibri Light"/>
              </a:rPr>
              <a:t>Bot contribution to BidenCheated (Botometer score &gt;= 4)</a:t>
            </a:r>
            <a:endParaRPr lang="en-US" dirty="0">
              <a:cs typeface="Calibri Light"/>
            </a:endParaRPr>
          </a:p>
        </p:txBody>
      </p:sp>
      <p:sp>
        <p:nvSpPr>
          <p:cNvPr id="3" name="Content Placeholder 2">
            <a:extLst>
              <a:ext uri="{FF2B5EF4-FFF2-40B4-BE49-F238E27FC236}">
                <a16:creationId xmlns:a16="http://schemas.microsoft.com/office/drawing/2014/main" id="{AA24B359-733B-41D2-85E9-8D2105ED44A8}"/>
              </a:ext>
            </a:extLst>
          </p:cNvPr>
          <p:cNvSpPr>
            <a:spLocks noGrp="1"/>
          </p:cNvSpPr>
          <p:nvPr>
            <p:ph idx="1"/>
          </p:nvPr>
        </p:nvSpPr>
        <p:spPr/>
        <p:txBody>
          <a:bodyPr vert="horz" lIns="91440" tIns="45720" rIns="91440" bIns="45720" rtlCol="0" anchor="t">
            <a:normAutofit/>
          </a:bodyPr>
          <a:lstStyle/>
          <a:p>
            <a:pPr marL="0" indent="0" algn="ctr">
              <a:buNone/>
            </a:pPr>
            <a:r>
              <a:rPr lang="en-US" dirty="0">
                <a:cs typeface="Calibri"/>
              </a:rPr>
              <a:t>Total Unique accounts = 102,979</a:t>
            </a:r>
          </a:p>
          <a:p>
            <a:pPr marL="0" indent="0">
              <a:buNone/>
            </a:pPr>
            <a:r>
              <a:rPr lang="en-US" dirty="0">
                <a:cs typeface="Calibri"/>
              </a:rPr>
              <a:t>Total </a:t>
            </a:r>
            <a:r>
              <a:rPr lang="en-US" b="1" err="1">
                <a:cs typeface="Calibri"/>
              </a:rPr>
              <a:t>non</a:t>
            </a:r>
            <a:r>
              <a:rPr lang="en-US" err="1">
                <a:cs typeface="Calibri"/>
              </a:rPr>
              <a:t>Bot</a:t>
            </a:r>
            <a:r>
              <a:rPr lang="en-US" dirty="0">
                <a:cs typeface="Calibri"/>
              </a:rPr>
              <a:t> accounts = 5,260 </a:t>
            </a:r>
            <a:r>
              <a:rPr lang="en-US">
                <a:ea typeface="+mn-lt"/>
                <a:cs typeface="+mn-lt"/>
              </a:rPr>
              <a:t>                  Total Bot accounts = 1,111</a:t>
            </a:r>
          </a:p>
        </p:txBody>
      </p:sp>
      <p:sp>
        <p:nvSpPr>
          <p:cNvPr id="7" name="TextBox 6">
            <a:extLst>
              <a:ext uri="{FF2B5EF4-FFF2-40B4-BE49-F238E27FC236}">
                <a16:creationId xmlns:a16="http://schemas.microsoft.com/office/drawing/2014/main" id="{9DB1B52E-82AF-4E90-BEB1-31D5A319371E}"/>
              </a:ext>
            </a:extLst>
          </p:cNvPr>
          <p:cNvSpPr txBox="1"/>
          <p:nvPr/>
        </p:nvSpPr>
        <p:spPr>
          <a:xfrm>
            <a:off x="1537010" y="3023838"/>
            <a:ext cx="38397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Frequency of number of </a:t>
            </a:r>
            <a:r>
              <a:rPr lang="en-US">
                <a:cs typeface="Calibri"/>
              </a:rPr>
              <a:t>BidenCheated tweets for </a:t>
            </a:r>
            <a:r>
              <a:rPr lang="en-US" b="1">
                <a:cs typeface="Calibri"/>
              </a:rPr>
              <a:t>non</a:t>
            </a:r>
            <a:r>
              <a:rPr lang="en-US">
                <a:cs typeface="Calibri"/>
              </a:rPr>
              <a:t>Bot</a:t>
            </a:r>
            <a:endParaRPr lang="en-US" dirty="0">
              <a:cs typeface="Calibri"/>
            </a:endParaRPr>
          </a:p>
        </p:txBody>
      </p:sp>
      <p:sp>
        <p:nvSpPr>
          <p:cNvPr id="8" name="TextBox 7">
            <a:extLst>
              <a:ext uri="{FF2B5EF4-FFF2-40B4-BE49-F238E27FC236}">
                <a16:creationId xmlns:a16="http://schemas.microsoft.com/office/drawing/2014/main" id="{C9DE332E-AD13-4453-BB05-49376B2EDEBE}"/>
              </a:ext>
            </a:extLst>
          </p:cNvPr>
          <p:cNvSpPr txBox="1"/>
          <p:nvPr/>
        </p:nvSpPr>
        <p:spPr>
          <a:xfrm>
            <a:off x="7233425" y="3070303"/>
            <a:ext cx="41185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Frequency of number of  BidenCheated tweets for </a:t>
            </a:r>
            <a:r>
              <a:rPr lang="en-US" dirty="0">
                <a:ea typeface="+mn-lt"/>
                <a:cs typeface="+mn-lt"/>
              </a:rPr>
              <a:t>Bot</a:t>
            </a:r>
            <a:endParaRPr lang="en-US" dirty="0"/>
          </a:p>
        </p:txBody>
      </p:sp>
      <p:sp>
        <p:nvSpPr>
          <p:cNvPr id="9" name="Slide Number Placeholder 8">
            <a:extLst>
              <a:ext uri="{FF2B5EF4-FFF2-40B4-BE49-F238E27FC236}">
                <a16:creationId xmlns:a16="http://schemas.microsoft.com/office/drawing/2014/main" id="{D5624019-A42B-4851-847A-79A351749044}"/>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4" name="Footer Placeholder 3">
            <a:extLst>
              <a:ext uri="{FF2B5EF4-FFF2-40B4-BE49-F238E27FC236}">
                <a16:creationId xmlns:a16="http://schemas.microsoft.com/office/drawing/2014/main" id="{78F937EE-872B-43C6-ACD9-F6019008848C}"/>
              </a:ext>
            </a:extLst>
          </p:cNvPr>
          <p:cNvSpPr>
            <a:spLocks noGrp="1"/>
          </p:cNvSpPr>
          <p:nvPr>
            <p:ph type="ftr" sz="quarter" idx="11"/>
          </p:nvPr>
        </p:nvSpPr>
        <p:spPr/>
        <p:txBody>
          <a:bodyPr/>
          <a:lstStyle/>
          <a:p>
            <a:r>
              <a:rPr lang="en-US"/>
              <a:t>Disinformation Spread #BidenCheated Peter Foytik CS895 F20</a:t>
            </a:r>
          </a:p>
        </p:txBody>
      </p:sp>
      <p:pic>
        <p:nvPicPr>
          <p:cNvPr id="6" name="Picture 10" descr="Shape&#10;&#10;Description automatically generated">
            <a:extLst>
              <a:ext uri="{FF2B5EF4-FFF2-40B4-BE49-F238E27FC236}">
                <a16:creationId xmlns:a16="http://schemas.microsoft.com/office/drawing/2014/main" id="{2B366FB4-779E-4D95-80EC-AF7D07184D3A}"/>
              </a:ext>
            </a:extLst>
          </p:cNvPr>
          <p:cNvPicPr>
            <a:picLocks noChangeAspect="1"/>
          </p:cNvPicPr>
          <p:nvPr/>
        </p:nvPicPr>
        <p:blipFill>
          <a:blip r:embed="rId2"/>
          <a:stretch>
            <a:fillRect/>
          </a:stretch>
        </p:blipFill>
        <p:spPr>
          <a:xfrm>
            <a:off x="836195" y="3328492"/>
            <a:ext cx="4843346" cy="3231995"/>
          </a:xfrm>
          <a:prstGeom prst="rect">
            <a:avLst/>
          </a:prstGeom>
        </p:spPr>
      </p:pic>
      <p:pic>
        <p:nvPicPr>
          <p:cNvPr id="11" name="Picture 11" descr="A picture containing shape&#10;&#10;Description automatically generated">
            <a:extLst>
              <a:ext uri="{FF2B5EF4-FFF2-40B4-BE49-F238E27FC236}">
                <a16:creationId xmlns:a16="http://schemas.microsoft.com/office/drawing/2014/main" id="{44E44CB6-5A65-4535-8E4E-F42C3DB5C599}"/>
              </a:ext>
            </a:extLst>
          </p:cNvPr>
          <p:cNvPicPr>
            <a:picLocks noChangeAspect="1"/>
          </p:cNvPicPr>
          <p:nvPr/>
        </p:nvPicPr>
        <p:blipFill>
          <a:blip r:embed="rId3"/>
          <a:stretch>
            <a:fillRect/>
          </a:stretch>
        </p:blipFill>
        <p:spPr>
          <a:xfrm>
            <a:off x="6508595" y="3332357"/>
            <a:ext cx="4834053" cy="3241287"/>
          </a:xfrm>
          <a:prstGeom prst="rect">
            <a:avLst/>
          </a:prstGeom>
        </p:spPr>
      </p:pic>
    </p:spTree>
    <p:extLst>
      <p:ext uri="{BB962C8B-B14F-4D97-AF65-F5344CB8AC3E}">
        <p14:creationId xmlns:p14="http://schemas.microsoft.com/office/powerpoint/2010/main" val="327267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BC5EC-71F0-4F6D-ACD9-68386281419E}"/>
              </a:ext>
            </a:extLst>
          </p:cNvPr>
          <p:cNvSpPr>
            <a:spLocks noGrp="1"/>
          </p:cNvSpPr>
          <p:nvPr>
            <p:ph type="title"/>
          </p:nvPr>
        </p:nvSpPr>
        <p:spPr/>
        <p:txBody>
          <a:bodyPr/>
          <a:lstStyle/>
          <a:p>
            <a:r>
              <a:rPr lang="en-US" dirty="0">
                <a:cs typeface="Calibri Light"/>
              </a:rPr>
              <a:t>Maximum frequency of tweets from non-bot </a:t>
            </a:r>
            <a:r>
              <a:rPr lang="en-US">
                <a:cs typeface="Calibri Light"/>
              </a:rPr>
              <a:t>users and bot users</a:t>
            </a:r>
            <a:endParaRPr lang="en-US"/>
          </a:p>
        </p:txBody>
      </p:sp>
      <p:sp>
        <p:nvSpPr>
          <p:cNvPr id="7" name="TextBox 6">
            <a:extLst>
              <a:ext uri="{FF2B5EF4-FFF2-40B4-BE49-F238E27FC236}">
                <a16:creationId xmlns:a16="http://schemas.microsoft.com/office/drawing/2014/main" id="{E251EA90-BC1E-40EB-821B-29EF140AC5B4}"/>
              </a:ext>
            </a:extLst>
          </p:cNvPr>
          <p:cNvSpPr txBox="1"/>
          <p:nvPr/>
        </p:nvSpPr>
        <p:spPr>
          <a:xfrm>
            <a:off x="1546302" y="2224667"/>
            <a:ext cx="36167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Frequency of largest number of </a:t>
            </a:r>
            <a:r>
              <a:rPr lang="en-US" err="1">
                <a:cs typeface="Calibri"/>
              </a:rPr>
              <a:t>BidenCheated</a:t>
            </a:r>
            <a:r>
              <a:rPr lang="en-US">
                <a:cs typeface="Calibri"/>
              </a:rPr>
              <a:t> tweets for non-bot</a:t>
            </a:r>
            <a:endParaRPr lang="en-US" dirty="0">
              <a:cs typeface="Calibri"/>
            </a:endParaRPr>
          </a:p>
        </p:txBody>
      </p:sp>
      <p:sp>
        <p:nvSpPr>
          <p:cNvPr id="8" name="TextBox 7">
            <a:extLst>
              <a:ext uri="{FF2B5EF4-FFF2-40B4-BE49-F238E27FC236}">
                <a16:creationId xmlns:a16="http://schemas.microsoft.com/office/drawing/2014/main" id="{576D3D6E-4349-4B9D-ACC4-D14CF98ADC64}"/>
              </a:ext>
            </a:extLst>
          </p:cNvPr>
          <p:cNvSpPr txBox="1"/>
          <p:nvPr/>
        </p:nvSpPr>
        <p:spPr>
          <a:xfrm>
            <a:off x="7419277" y="2187496"/>
            <a:ext cx="36167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Frequency of largest number of </a:t>
            </a:r>
            <a:r>
              <a:rPr lang="en-US" err="1">
                <a:cs typeface="Calibri"/>
              </a:rPr>
              <a:t>BidenCheated</a:t>
            </a:r>
            <a:r>
              <a:rPr lang="en-US">
                <a:cs typeface="Calibri"/>
              </a:rPr>
              <a:t> tweets for bot</a:t>
            </a:r>
            <a:endParaRPr lang="en-US" dirty="0">
              <a:cs typeface="Calibri"/>
            </a:endParaRPr>
          </a:p>
        </p:txBody>
      </p:sp>
      <p:sp>
        <p:nvSpPr>
          <p:cNvPr id="6" name="Slide Number Placeholder 5">
            <a:extLst>
              <a:ext uri="{FF2B5EF4-FFF2-40B4-BE49-F238E27FC236}">
                <a16:creationId xmlns:a16="http://schemas.microsoft.com/office/drawing/2014/main" id="{B6BA8B64-78AC-47B6-8DE0-93F75E9F207A}"/>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3" name="Footer Placeholder 2">
            <a:extLst>
              <a:ext uri="{FF2B5EF4-FFF2-40B4-BE49-F238E27FC236}">
                <a16:creationId xmlns:a16="http://schemas.microsoft.com/office/drawing/2014/main" id="{17A512E3-2DD7-470F-9583-281100E00043}"/>
              </a:ext>
            </a:extLst>
          </p:cNvPr>
          <p:cNvSpPr>
            <a:spLocks noGrp="1"/>
          </p:cNvSpPr>
          <p:nvPr>
            <p:ph type="ftr" sz="quarter" idx="11"/>
          </p:nvPr>
        </p:nvSpPr>
        <p:spPr/>
        <p:txBody>
          <a:bodyPr/>
          <a:lstStyle/>
          <a:p>
            <a:r>
              <a:rPr lang="en-US"/>
              <a:t>Disinformation Spread #BidenCheated Peter Foytik CS895 F20</a:t>
            </a:r>
          </a:p>
        </p:txBody>
      </p:sp>
      <p:pic>
        <p:nvPicPr>
          <p:cNvPr id="10" name="Picture 11" descr="Chart, histogram&#10;&#10;Description automatically generated">
            <a:extLst>
              <a:ext uri="{FF2B5EF4-FFF2-40B4-BE49-F238E27FC236}">
                <a16:creationId xmlns:a16="http://schemas.microsoft.com/office/drawing/2014/main" id="{C4219A5E-0B2F-468F-9281-7A8B528A5098}"/>
              </a:ext>
            </a:extLst>
          </p:cNvPr>
          <p:cNvPicPr>
            <a:picLocks noGrp="1" noChangeAspect="1"/>
          </p:cNvPicPr>
          <p:nvPr>
            <p:ph idx="1"/>
          </p:nvPr>
        </p:nvPicPr>
        <p:blipFill>
          <a:blip r:embed="rId2"/>
          <a:stretch>
            <a:fillRect/>
          </a:stretch>
        </p:blipFill>
        <p:spPr>
          <a:xfrm>
            <a:off x="349405" y="2434548"/>
            <a:ext cx="5815360" cy="3876907"/>
          </a:xfrm>
        </p:spPr>
      </p:pic>
      <p:pic>
        <p:nvPicPr>
          <p:cNvPr id="12" name="Picture 12" descr="Chart, histogram&#10;&#10;Description automatically generated">
            <a:extLst>
              <a:ext uri="{FF2B5EF4-FFF2-40B4-BE49-F238E27FC236}">
                <a16:creationId xmlns:a16="http://schemas.microsoft.com/office/drawing/2014/main" id="{39D2902A-6505-4CAD-9D3A-EAEBAED91549}"/>
              </a:ext>
            </a:extLst>
          </p:cNvPr>
          <p:cNvPicPr>
            <a:picLocks noChangeAspect="1"/>
          </p:cNvPicPr>
          <p:nvPr/>
        </p:nvPicPr>
        <p:blipFill>
          <a:blip r:embed="rId3"/>
          <a:stretch>
            <a:fillRect/>
          </a:stretch>
        </p:blipFill>
        <p:spPr>
          <a:xfrm>
            <a:off x="6099717" y="2430966"/>
            <a:ext cx="5902711" cy="3928945"/>
          </a:xfrm>
          <a:prstGeom prst="rect">
            <a:avLst/>
          </a:prstGeom>
        </p:spPr>
      </p:pic>
    </p:spTree>
    <p:extLst>
      <p:ext uri="{BB962C8B-B14F-4D97-AF65-F5344CB8AC3E}">
        <p14:creationId xmlns:p14="http://schemas.microsoft.com/office/powerpoint/2010/main" val="2277662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DE8B-B0BC-4362-963F-676312B0E9DC}"/>
              </a:ext>
            </a:extLst>
          </p:cNvPr>
          <p:cNvSpPr>
            <a:spLocks noGrp="1"/>
          </p:cNvSpPr>
          <p:nvPr>
            <p:ph type="title"/>
          </p:nvPr>
        </p:nvSpPr>
        <p:spPr>
          <a:xfrm>
            <a:off x="339969" y="482356"/>
            <a:ext cx="4214445" cy="5946408"/>
          </a:xfrm>
        </p:spPr>
        <p:txBody>
          <a:bodyPr>
            <a:normAutofit/>
          </a:bodyPr>
          <a:lstStyle/>
          <a:p>
            <a:r>
              <a:rPr lang="en-US">
                <a:cs typeface="Calibri Light"/>
              </a:rPr>
              <a:t>Three targets: </a:t>
            </a:r>
            <a:br>
              <a:rPr lang="en-US" dirty="0">
                <a:cs typeface="Calibri Light"/>
              </a:rPr>
            </a:br>
            <a:r>
              <a:rPr lang="en-US" dirty="0">
                <a:cs typeface="Calibri Light"/>
              </a:rPr>
              <a:t>carlosvaldick, </a:t>
            </a:r>
            <a:br>
              <a:rPr lang="en-US" dirty="0">
                <a:cs typeface="Calibri Light"/>
              </a:rPr>
            </a:br>
            <a:r>
              <a:rPr lang="en-US" dirty="0">
                <a:cs typeface="Calibri Light"/>
              </a:rPr>
              <a:t>starcisco, </a:t>
            </a:r>
            <a:br>
              <a:rPr lang="en-US" dirty="0">
                <a:cs typeface="Calibri Light"/>
              </a:rPr>
            </a:br>
            <a:r>
              <a:rPr lang="en-US" dirty="0">
                <a:cs typeface="Calibri Light"/>
              </a:rPr>
              <a:t>vampirstilez</a:t>
            </a:r>
            <a:br>
              <a:rPr lang="en-US" dirty="0">
                <a:cs typeface="Calibri Light"/>
              </a:rPr>
            </a:br>
            <a:r>
              <a:rPr lang="en-US" sz="2800" dirty="0">
                <a:cs typeface="Calibri Light"/>
              </a:rPr>
              <a:t>Nodes are colored based on bot score (0-5 greater number more bot like).</a:t>
            </a:r>
            <a:br>
              <a:rPr lang="en-US" sz="2800" dirty="0">
                <a:cs typeface="Calibri Light"/>
              </a:rPr>
            </a:br>
            <a:r>
              <a:rPr lang="en-US" sz="2000" dirty="0">
                <a:cs typeface="Calibri Light"/>
              </a:rPr>
              <a:t>- 0 </a:t>
            </a:r>
            <a:br>
              <a:rPr lang="en-US" sz="2000" dirty="0">
                <a:cs typeface="Calibri Light"/>
              </a:rPr>
            </a:br>
            <a:r>
              <a:rPr lang="en-US" sz="2000" dirty="0">
                <a:cs typeface="Calibri Light"/>
              </a:rPr>
              <a:t>- 1</a:t>
            </a:r>
            <a:br>
              <a:rPr lang="en-US" sz="2000" dirty="0">
                <a:cs typeface="Calibri Light"/>
              </a:rPr>
            </a:br>
            <a:r>
              <a:rPr lang="en-US" sz="2000" dirty="0">
                <a:cs typeface="Calibri Light"/>
              </a:rPr>
              <a:t>- 2</a:t>
            </a:r>
            <a:br>
              <a:rPr lang="en-US" sz="2000" dirty="0">
                <a:cs typeface="Calibri Light"/>
              </a:rPr>
            </a:br>
            <a:r>
              <a:rPr lang="en-US" sz="2000" dirty="0">
                <a:cs typeface="Calibri Light"/>
              </a:rPr>
              <a:t>- 3</a:t>
            </a:r>
            <a:br>
              <a:rPr lang="en-US" sz="2000" dirty="0">
                <a:cs typeface="Calibri Light"/>
              </a:rPr>
            </a:br>
            <a:r>
              <a:rPr lang="en-US" sz="2000">
                <a:cs typeface="Calibri Light"/>
              </a:rPr>
              <a:t>- 4</a:t>
            </a:r>
            <a:br>
              <a:rPr lang="en-US" sz="2000" dirty="0">
                <a:cs typeface="Calibri Light"/>
              </a:rPr>
            </a:br>
            <a:r>
              <a:rPr lang="en-US" sz="2000" dirty="0">
                <a:cs typeface="Calibri Light"/>
              </a:rPr>
              <a:t>- 5</a:t>
            </a:r>
            <a:br>
              <a:rPr lang="en-US" dirty="0">
                <a:cs typeface="Calibri Light"/>
              </a:rPr>
            </a:br>
            <a:endParaRPr lang="en-US" dirty="0">
              <a:cs typeface="Calibri Light"/>
            </a:endParaRPr>
          </a:p>
        </p:txBody>
      </p:sp>
      <p:pic>
        <p:nvPicPr>
          <p:cNvPr id="7" name="Picture 7" descr="A picture containing chart&#10;&#10;Description automatically generated">
            <a:extLst>
              <a:ext uri="{FF2B5EF4-FFF2-40B4-BE49-F238E27FC236}">
                <a16:creationId xmlns:a16="http://schemas.microsoft.com/office/drawing/2014/main" id="{1B784B77-D0AC-42E5-8BBF-777F83003B88}"/>
              </a:ext>
            </a:extLst>
          </p:cNvPr>
          <p:cNvPicPr>
            <a:picLocks noGrp="1" noChangeAspect="1"/>
          </p:cNvPicPr>
          <p:nvPr>
            <p:ph idx="1"/>
          </p:nvPr>
        </p:nvPicPr>
        <p:blipFill rotWithShape="1">
          <a:blip r:embed="rId2"/>
          <a:srcRect l="13120" t="13606" r="10982" b="14754"/>
          <a:stretch/>
        </p:blipFill>
        <p:spPr>
          <a:xfrm>
            <a:off x="5210527" y="133493"/>
            <a:ext cx="6689133" cy="6304469"/>
          </a:xfrm>
          <a:ln>
            <a:noFill/>
          </a:ln>
        </p:spPr>
      </p:pic>
      <p:pic>
        <p:nvPicPr>
          <p:cNvPr id="3" name="Picture 3">
            <a:extLst>
              <a:ext uri="{FF2B5EF4-FFF2-40B4-BE49-F238E27FC236}">
                <a16:creationId xmlns:a16="http://schemas.microsoft.com/office/drawing/2014/main" id="{A34DE6BD-9BA4-4B41-B83A-BFC7CAA893CC}"/>
              </a:ext>
            </a:extLst>
          </p:cNvPr>
          <p:cNvPicPr>
            <a:picLocks noChangeAspect="1"/>
          </p:cNvPicPr>
          <p:nvPr/>
        </p:nvPicPr>
        <p:blipFill>
          <a:blip r:embed="rId3"/>
          <a:stretch>
            <a:fillRect/>
          </a:stretch>
        </p:blipFill>
        <p:spPr>
          <a:xfrm>
            <a:off x="794482" y="4115777"/>
            <a:ext cx="247650" cy="228600"/>
          </a:xfrm>
          <a:prstGeom prst="rect">
            <a:avLst/>
          </a:prstGeom>
        </p:spPr>
      </p:pic>
      <p:pic>
        <p:nvPicPr>
          <p:cNvPr id="4" name="Picture 4">
            <a:extLst>
              <a:ext uri="{FF2B5EF4-FFF2-40B4-BE49-F238E27FC236}">
                <a16:creationId xmlns:a16="http://schemas.microsoft.com/office/drawing/2014/main" id="{BAAD3241-022A-4169-95C5-3D2EE1411BD8}"/>
              </a:ext>
            </a:extLst>
          </p:cNvPr>
          <p:cNvPicPr>
            <a:picLocks noChangeAspect="1"/>
          </p:cNvPicPr>
          <p:nvPr/>
        </p:nvPicPr>
        <p:blipFill>
          <a:blip r:embed="rId4"/>
          <a:stretch>
            <a:fillRect/>
          </a:stretch>
        </p:blipFill>
        <p:spPr>
          <a:xfrm>
            <a:off x="799000" y="4423385"/>
            <a:ext cx="219075" cy="219075"/>
          </a:xfrm>
          <a:prstGeom prst="rect">
            <a:avLst/>
          </a:prstGeom>
        </p:spPr>
      </p:pic>
      <p:pic>
        <p:nvPicPr>
          <p:cNvPr id="5" name="Picture 5">
            <a:extLst>
              <a:ext uri="{FF2B5EF4-FFF2-40B4-BE49-F238E27FC236}">
                <a16:creationId xmlns:a16="http://schemas.microsoft.com/office/drawing/2014/main" id="{819C82AB-37AA-43C9-B02B-CE68BAA4B5D8}"/>
              </a:ext>
            </a:extLst>
          </p:cNvPr>
          <p:cNvPicPr>
            <a:picLocks noChangeAspect="1"/>
          </p:cNvPicPr>
          <p:nvPr/>
        </p:nvPicPr>
        <p:blipFill>
          <a:blip r:embed="rId5"/>
          <a:stretch>
            <a:fillRect/>
          </a:stretch>
        </p:blipFill>
        <p:spPr>
          <a:xfrm>
            <a:off x="779706" y="5019553"/>
            <a:ext cx="238125" cy="238125"/>
          </a:xfrm>
          <a:prstGeom prst="rect">
            <a:avLst/>
          </a:prstGeom>
        </p:spPr>
      </p:pic>
      <p:pic>
        <p:nvPicPr>
          <p:cNvPr id="6" name="Picture 7">
            <a:extLst>
              <a:ext uri="{FF2B5EF4-FFF2-40B4-BE49-F238E27FC236}">
                <a16:creationId xmlns:a16="http://schemas.microsoft.com/office/drawing/2014/main" id="{CD95187D-28E0-4CA8-88C1-EC4401AC6332}"/>
              </a:ext>
            </a:extLst>
          </p:cNvPr>
          <p:cNvPicPr>
            <a:picLocks noChangeAspect="1"/>
          </p:cNvPicPr>
          <p:nvPr/>
        </p:nvPicPr>
        <p:blipFill>
          <a:blip r:embed="rId6"/>
          <a:stretch>
            <a:fillRect/>
          </a:stretch>
        </p:blipFill>
        <p:spPr>
          <a:xfrm>
            <a:off x="789231" y="5288085"/>
            <a:ext cx="219075" cy="228600"/>
          </a:xfrm>
          <a:prstGeom prst="rect">
            <a:avLst/>
          </a:prstGeom>
        </p:spPr>
      </p:pic>
      <p:pic>
        <p:nvPicPr>
          <p:cNvPr id="8" name="Picture 8">
            <a:extLst>
              <a:ext uri="{FF2B5EF4-FFF2-40B4-BE49-F238E27FC236}">
                <a16:creationId xmlns:a16="http://schemas.microsoft.com/office/drawing/2014/main" id="{3ABD8380-8815-4C20-80C7-196E1DE7A19E}"/>
              </a:ext>
            </a:extLst>
          </p:cNvPr>
          <p:cNvPicPr>
            <a:picLocks noChangeAspect="1"/>
          </p:cNvPicPr>
          <p:nvPr/>
        </p:nvPicPr>
        <p:blipFill>
          <a:blip r:embed="rId7"/>
          <a:stretch>
            <a:fillRect/>
          </a:stretch>
        </p:blipFill>
        <p:spPr>
          <a:xfrm>
            <a:off x="799000" y="4736001"/>
            <a:ext cx="219075" cy="219075"/>
          </a:xfrm>
          <a:prstGeom prst="rect">
            <a:avLst/>
          </a:prstGeom>
        </p:spPr>
      </p:pic>
      <p:pic>
        <p:nvPicPr>
          <p:cNvPr id="9" name="Picture 9">
            <a:extLst>
              <a:ext uri="{FF2B5EF4-FFF2-40B4-BE49-F238E27FC236}">
                <a16:creationId xmlns:a16="http://schemas.microsoft.com/office/drawing/2014/main" id="{99572D6B-7A82-468E-B636-BC58CD912331}"/>
              </a:ext>
            </a:extLst>
          </p:cNvPr>
          <p:cNvPicPr>
            <a:picLocks noChangeAspect="1"/>
          </p:cNvPicPr>
          <p:nvPr/>
        </p:nvPicPr>
        <p:blipFill>
          <a:blip r:embed="rId8"/>
          <a:stretch>
            <a:fillRect/>
          </a:stretch>
        </p:blipFill>
        <p:spPr>
          <a:xfrm>
            <a:off x="799001" y="5551610"/>
            <a:ext cx="219075" cy="209550"/>
          </a:xfrm>
          <a:prstGeom prst="rect">
            <a:avLst/>
          </a:prstGeom>
        </p:spPr>
      </p:pic>
      <p:sp>
        <p:nvSpPr>
          <p:cNvPr id="11" name="Slide Number Placeholder 10">
            <a:extLst>
              <a:ext uri="{FF2B5EF4-FFF2-40B4-BE49-F238E27FC236}">
                <a16:creationId xmlns:a16="http://schemas.microsoft.com/office/drawing/2014/main" id="{2027F49D-E6AF-491A-A717-E260DA468403}"/>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10" name="Footer Placeholder 9">
            <a:extLst>
              <a:ext uri="{FF2B5EF4-FFF2-40B4-BE49-F238E27FC236}">
                <a16:creationId xmlns:a16="http://schemas.microsoft.com/office/drawing/2014/main" id="{872FB007-892C-4D69-AF5E-D769701A2F53}"/>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400405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04A9-D805-4A3B-AE70-C9ED66E7997C}"/>
              </a:ext>
            </a:extLst>
          </p:cNvPr>
          <p:cNvSpPr>
            <a:spLocks noGrp="1"/>
          </p:cNvSpPr>
          <p:nvPr>
            <p:ph type="title"/>
          </p:nvPr>
        </p:nvSpPr>
        <p:spPr/>
        <p:txBody>
          <a:bodyPr>
            <a:normAutofit fontScale="90000"/>
          </a:bodyPr>
          <a:lstStyle/>
          <a:p>
            <a:r>
              <a:rPr lang="en-US" err="1">
                <a:cs typeface="Calibri Light"/>
              </a:rPr>
              <a:t>BidenCheated</a:t>
            </a:r>
            <a:r>
              <a:rPr lang="en-US" dirty="0">
                <a:cs typeface="Calibri Light"/>
              </a:rPr>
              <a:t> propagation over time and </a:t>
            </a:r>
            <a:r>
              <a:rPr lang="en-US">
                <a:cs typeface="Calibri Light"/>
              </a:rPr>
              <a:t>identified additional highly connected accounts</a:t>
            </a:r>
            <a:endParaRPr lang="en-US" dirty="0">
              <a:cs typeface="Calibri Light"/>
            </a:endParaRPr>
          </a:p>
        </p:txBody>
      </p:sp>
      <p:pic>
        <p:nvPicPr>
          <p:cNvPr id="4" name="Picture 4" descr="Diagram&#10;&#10;Description automatically generated">
            <a:extLst>
              <a:ext uri="{FF2B5EF4-FFF2-40B4-BE49-F238E27FC236}">
                <a16:creationId xmlns:a16="http://schemas.microsoft.com/office/drawing/2014/main" id="{464E2A63-D0A2-42AD-95E4-4B1D3038DD13}"/>
              </a:ext>
            </a:extLst>
          </p:cNvPr>
          <p:cNvPicPr>
            <a:picLocks noGrp="1" noChangeAspect="1"/>
          </p:cNvPicPr>
          <p:nvPr>
            <p:ph idx="1"/>
          </p:nvPr>
        </p:nvPicPr>
        <p:blipFill>
          <a:blip r:embed="rId2"/>
          <a:stretch>
            <a:fillRect/>
          </a:stretch>
        </p:blipFill>
        <p:spPr>
          <a:xfrm>
            <a:off x="-421070" y="910952"/>
            <a:ext cx="6070722" cy="6070722"/>
          </a:xfrm>
        </p:spPr>
      </p:pic>
      <p:pic>
        <p:nvPicPr>
          <p:cNvPr id="5" name="Picture 5" descr="A picture containing map&#10;&#10;Description automatically generated">
            <a:extLst>
              <a:ext uri="{FF2B5EF4-FFF2-40B4-BE49-F238E27FC236}">
                <a16:creationId xmlns:a16="http://schemas.microsoft.com/office/drawing/2014/main" id="{CAE73A72-A659-459E-8583-A13B5FFBB3DC}"/>
              </a:ext>
            </a:extLst>
          </p:cNvPr>
          <p:cNvPicPr>
            <a:picLocks noChangeAspect="1"/>
          </p:cNvPicPr>
          <p:nvPr/>
        </p:nvPicPr>
        <p:blipFill>
          <a:blip r:embed="rId3"/>
          <a:stretch>
            <a:fillRect/>
          </a:stretch>
        </p:blipFill>
        <p:spPr>
          <a:xfrm>
            <a:off x="2956169" y="914400"/>
            <a:ext cx="6074507" cy="6084276"/>
          </a:xfrm>
          <a:prstGeom prst="rect">
            <a:avLst/>
          </a:prstGeom>
        </p:spPr>
      </p:pic>
      <p:pic>
        <p:nvPicPr>
          <p:cNvPr id="6" name="Picture 6" descr="Scatter chart&#10;&#10;Description automatically generated">
            <a:extLst>
              <a:ext uri="{FF2B5EF4-FFF2-40B4-BE49-F238E27FC236}">
                <a16:creationId xmlns:a16="http://schemas.microsoft.com/office/drawing/2014/main" id="{13CB25A7-9554-4DA5-9319-79DEA1DAA572}"/>
              </a:ext>
            </a:extLst>
          </p:cNvPr>
          <p:cNvPicPr>
            <a:picLocks noChangeAspect="1"/>
          </p:cNvPicPr>
          <p:nvPr/>
        </p:nvPicPr>
        <p:blipFill>
          <a:blip r:embed="rId4"/>
          <a:stretch>
            <a:fillRect/>
          </a:stretch>
        </p:blipFill>
        <p:spPr>
          <a:xfrm>
            <a:off x="6258169" y="846015"/>
            <a:ext cx="6211276" cy="6181968"/>
          </a:xfrm>
          <a:prstGeom prst="rect">
            <a:avLst/>
          </a:prstGeom>
        </p:spPr>
      </p:pic>
      <p:sp>
        <p:nvSpPr>
          <p:cNvPr id="7" name="Slide Number Placeholder 6">
            <a:extLst>
              <a:ext uri="{FF2B5EF4-FFF2-40B4-BE49-F238E27FC236}">
                <a16:creationId xmlns:a16="http://schemas.microsoft.com/office/drawing/2014/main" id="{324B5A0D-E02C-4A66-BE96-13292F996153}"/>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3" name="Footer Placeholder 2">
            <a:extLst>
              <a:ext uri="{FF2B5EF4-FFF2-40B4-BE49-F238E27FC236}">
                <a16:creationId xmlns:a16="http://schemas.microsoft.com/office/drawing/2014/main" id="{55D2C700-2B67-45CC-A1A1-822D24AB2B21}"/>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769958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2863-442A-48C6-B024-8EE90A776F66}"/>
              </a:ext>
            </a:extLst>
          </p:cNvPr>
          <p:cNvSpPr>
            <a:spLocks noGrp="1"/>
          </p:cNvSpPr>
          <p:nvPr>
            <p:ph type="title"/>
          </p:nvPr>
        </p:nvSpPr>
        <p:spPr/>
        <p:txBody>
          <a:bodyPr/>
          <a:lstStyle/>
          <a:p>
            <a:r>
              <a:rPr lang="en-US">
                <a:cs typeface="Calibri Light"/>
              </a:rPr>
              <a:t>Final state at</a:t>
            </a:r>
            <a:br>
              <a:rPr lang="en-US" dirty="0">
                <a:cs typeface="Calibri Light"/>
              </a:rPr>
            </a:br>
            <a:r>
              <a:rPr lang="en-US" dirty="0">
                <a:cs typeface="Calibri Light"/>
              </a:rPr>
              <a:t>peak TPH</a:t>
            </a:r>
            <a:endParaRPr lang="en-US" dirty="0"/>
          </a:p>
        </p:txBody>
      </p:sp>
      <p:pic>
        <p:nvPicPr>
          <p:cNvPr id="7" name="Picture 7" descr="Chart, scatter chart&#10;&#10;Description automatically generated">
            <a:extLst>
              <a:ext uri="{FF2B5EF4-FFF2-40B4-BE49-F238E27FC236}">
                <a16:creationId xmlns:a16="http://schemas.microsoft.com/office/drawing/2014/main" id="{8C6B6D60-2D99-48EB-9A3D-DBD5979C59F8}"/>
              </a:ext>
            </a:extLst>
          </p:cNvPr>
          <p:cNvPicPr>
            <a:picLocks noGrp="1" noChangeAspect="1"/>
          </p:cNvPicPr>
          <p:nvPr>
            <p:ph idx="1"/>
          </p:nvPr>
        </p:nvPicPr>
        <p:blipFill>
          <a:blip r:embed="rId2"/>
          <a:stretch>
            <a:fillRect/>
          </a:stretch>
        </p:blipFill>
        <p:spPr>
          <a:xfrm>
            <a:off x="3373254" y="-1378683"/>
            <a:ext cx="9743953" cy="9724414"/>
          </a:xfrm>
        </p:spPr>
      </p:pic>
      <p:sp>
        <p:nvSpPr>
          <p:cNvPr id="3" name="TextBox 2">
            <a:extLst>
              <a:ext uri="{FF2B5EF4-FFF2-40B4-BE49-F238E27FC236}">
                <a16:creationId xmlns:a16="http://schemas.microsoft.com/office/drawing/2014/main" id="{C38F915F-5F03-4AED-8987-859D8E3D398F}"/>
              </a:ext>
            </a:extLst>
          </p:cNvPr>
          <p:cNvSpPr txBox="1"/>
          <p:nvPr/>
        </p:nvSpPr>
        <p:spPr>
          <a:xfrm>
            <a:off x="520557" y="1899006"/>
            <a:ext cx="448709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Average centrality =  0.005</a:t>
            </a:r>
            <a:endParaRPr lang="en-US"/>
          </a:p>
          <a:p>
            <a:r>
              <a:rPr lang="en-US">
                <a:ea typeface="+mn-lt"/>
                <a:cs typeface="+mn-lt"/>
              </a:rPr>
              <a:t>Maximum Centrality =  0.29</a:t>
            </a:r>
          </a:p>
          <a:p>
            <a:r>
              <a:rPr lang="en-US" dirty="0">
                <a:ea typeface="+mn-lt"/>
                <a:cs typeface="+mn-lt"/>
              </a:rPr>
              <a:t>
Average closeness =  0.317 </a:t>
            </a:r>
            <a:endParaRPr lang="en-US">
              <a:ea typeface="+mn-lt"/>
              <a:cs typeface="+mn-lt"/>
            </a:endParaRPr>
          </a:p>
          <a:p>
            <a:r>
              <a:rPr lang="en-US">
                <a:ea typeface="+mn-lt"/>
                <a:cs typeface="+mn-lt"/>
              </a:rPr>
              <a:t>Maximum Closeness =  0.45</a:t>
            </a:r>
            <a:r>
              <a:rPr lang="en-US" dirty="0">
                <a:ea typeface="+mn-lt"/>
                <a:cs typeface="+mn-lt"/>
              </a:rPr>
              <a:t>
</a:t>
            </a:r>
          </a:p>
          <a:p>
            <a:r>
              <a:rPr lang="en-US">
                <a:ea typeface="+mn-lt"/>
                <a:cs typeface="+mn-lt"/>
              </a:rPr>
              <a:t>Average betweeness =  0.001 </a:t>
            </a:r>
            <a:endParaRPr lang="en-US">
              <a:cs typeface="Calibri"/>
            </a:endParaRPr>
          </a:p>
          <a:p>
            <a:r>
              <a:rPr lang="en-US">
                <a:ea typeface="+mn-lt"/>
                <a:cs typeface="+mn-lt"/>
              </a:rPr>
              <a:t>Maximum betweenness =  0.246</a:t>
            </a:r>
            <a:endParaRPr lang="en-US">
              <a:cs typeface="Calibri"/>
            </a:endParaRPr>
          </a:p>
          <a:p>
            <a:pPr marL="285750" indent="-285750">
              <a:buFont typeface="Arial"/>
              <a:buChar char="•"/>
            </a:pPr>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cs typeface="Calibri"/>
            </a:endParaRPr>
          </a:p>
        </p:txBody>
      </p:sp>
      <p:sp>
        <p:nvSpPr>
          <p:cNvPr id="5" name="Slide Number Placeholder 4">
            <a:extLst>
              <a:ext uri="{FF2B5EF4-FFF2-40B4-BE49-F238E27FC236}">
                <a16:creationId xmlns:a16="http://schemas.microsoft.com/office/drawing/2014/main" id="{5624622E-1D6E-48FF-A4ED-4A43030BF763}"/>
              </a:ext>
            </a:extLst>
          </p:cNvPr>
          <p:cNvSpPr>
            <a:spLocks noGrp="1"/>
          </p:cNvSpPr>
          <p:nvPr>
            <p:ph type="sldNum" sz="quarter" idx="12"/>
          </p:nvPr>
        </p:nvSpPr>
        <p:spPr/>
        <p:txBody>
          <a:bodyPr/>
          <a:lstStyle/>
          <a:p>
            <a:fld id="{330EA680-D336-4FF7-8B7A-9848BB0A1C32}" type="slidenum">
              <a:rPr lang="en-US" smtClean="0"/>
              <a:t>16</a:t>
            </a:fld>
            <a:endParaRPr lang="en-US"/>
          </a:p>
        </p:txBody>
      </p:sp>
      <p:sp>
        <p:nvSpPr>
          <p:cNvPr id="4" name="Footer Placeholder 3">
            <a:extLst>
              <a:ext uri="{FF2B5EF4-FFF2-40B4-BE49-F238E27FC236}">
                <a16:creationId xmlns:a16="http://schemas.microsoft.com/office/drawing/2014/main" id="{64D9B35B-CB7B-482F-BD5A-1D833C3ED239}"/>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487875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5D7B-7E80-4A3A-B005-5EBF29C6FDC1}"/>
              </a:ext>
            </a:extLst>
          </p:cNvPr>
          <p:cNvSpPr>
            <a:spLocks noGrp="1"/>
          </p:cNvSpPr>
          <p:nvPr>
            <p:ph type="title"/>
          </p:nvPr>
        </p:nvSpPr>
        <p:spPr>
          <a:xfrm>
            <a:off x="731875" y="2642264"/>
            <a:ext cx="3931578" cy="1325563"/>
          </a:xfrm>
        </p:spPr>
        <p:txBody>
          <a:bodyPr>
            <a:normAutofit fontScale="90000"/>
          </a:bodyPr>
          <a:lstStyle/>
          <a:p>
            <a:r>
              <a:rPr lang="en-US" dirty="0">
                <a:cs typeface="Calibri Light"/>
              </a:rPr>
              <a:t>4 bridge links were measured as </a:t>
            </a:r>
            <a:r>
              <a:rPr lang="en-US">
                <a:cs typeface="Calibri Light"/>
              </a:rPr>
              <a:t>critical links,  contributing to </a:t>
            </a:r>
            <a:r>
              <a:rPr lang="en-US" dirty="0">
                <a:cs typeface="Calibri Light"/>
              </a:rPr>
              <a:t>the structure of the network</a:t>
            </a:r>
            <a:br>
              <a:rPr lang="en-US" dirty="0">
                <a:cs typeface="Calibri Light"/>
              </a:rPr>
            </a:br>
            <a:br>
              <a:rPr lang="en-US" dirty="0">
                <a:cs typeface="Calibri Light"/>
              </a:rPr>
            </a:br>
            <a:r>
              <a:rPr lang="en-US" dirty="0">
                <a:cs typeface="Calibri Light"/>
              </a:rPr>
              <a:t>All nodes were nonBot</a:t>
            </a:r>
          </a:p>
        </p:txBody>
      </p:sp>
      <p:pic>
        <p:nvPicPr>
          <p:cNvPr id="6" name="Picture 6" descr="A picture containing chart&#10;&#10;Description automatically generated">
            <a:extLst>
              <a:ext uri="{FF2B5EF4-FFF2-40B4-BE49-F238E27FC236}">
                <a16:creationId xmlns:a16="http://schemas.microsoft.com/office/drawing/2014/main" id="{F77658D5-023F-4B13-A9B5-3DD402644F1C}"/>
              </a:ext>
            </a:extLst>
          </p:cNvPr>
          <p:cNvPicPr>
            <a:picLocks noGrp="1" noChangeAspect="1"/>
          </p:cNvPicPr>
          <p:nvPr>
            <p:ph idx="1"/>
          </p:nvPr>
        </p:nvPicPr>
        <p:blipFill>
          <a:blip r:embed="rId2"/>
          <a:stretch>
            <a:fillRect/>
          </a:stretch>
        </p:blipFill>
        <p:spPr>
          <a:xfrm>
            <a:off x="3595087" y="-999351"/>
            <a:ext cx="8941922" cy="8951215"/>
          </a:xfrm>
        </p:spPr>
      </p:pic>
      <p:sp>
        <p:nvSpPr>
          <p:cNvPr id="4" name="Slide Number Placeholder 3">
            <a:extLst>
              <a:ext uri="{FF2B5EF4-FFF2-40B4-BE49-F238E27FC236}">
                <a16:creationId xmlns:a16="http://schemas.microsoft.com/office/drawing/2014/main" id="{341E64A4-68DC-4D92-B1FC-6BCD87848B3C}"/>
              </a:ext>
            </a:extLst>
          </p:cNvPr>
          <p:cNvSpPr>
            <a:spLocks noGrp="1"/>
          </p:cNvSpPr>
          <p:nvPr>
            <p:ph type="sldNum" sz="quarter" idx="12"/>
          </p:nvPr>
        </p:nvSpPr>
        <p:spPr/>
        <p:txBody>
          <a:bodyPr/>
          <a:lstStyle/>
          <a:p>
            <a:fld id="{330EA680-D336-4FF7-8B7A-9848BB0A1C32}" type="slidenum">
              <a:rPr lang="en-US" smtClean="0"/>
              <a:t>17</a:t>
            </a:fld>
            <a:endParaRPr lang="en-US"/>
          </a:p>
        </p:txBody>
      </p:sp>
      <p:sp>
        <p:nvSpPr>
          <p:cNvPr id="3" name="Footer Placeholder 2">
            <a:extLst>
              <a:ext uri="{FF2B5EF4-FFF2-40B4-BE49-F238E27FC236}">
                <a16:creationId xmlns:a16="http://schemas.microsoft.com/office/drawing/2014/main" id="{6092E2F3-3165-4245-9249-98F69D2954C7}"/>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35008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AB08-11C9-4C03-8EB7-DE205450DD95}"/>
              </a:ext>
            </a:extLst>
          </p:cNvPr>
          <p:cNvSpPr>
            <a:spLocks noGrp="1"/>
          </p:cNvSpPr>
          <p:nvPr>
            <p:ph type="title"/>
          </p:nvPr>
        </p:nvSpPr>
        <p:spPr>
          <a:xfrm>
            <a:off x="782444" y="2641832"/>
            <a:ext cx="3726095" cy="1325563"/>
          </a:xfrm>
        </p:spPr>
        <p:txBody>
          <a:bodyPr>
            <a:normAutofit fontScale="90000"/>
          </a:bodyPr>
          <a:lstStyle/>
          <a:p>
            <a:r>
              <a:rPr lang="en-US" dirty="0">
                <a:cs typeface="Calibri Light"/>
              </a:rPr>
              <a:t>Network of high centrality nodes</a:t>
            </a:r>
            <a:br>
              <a:rPr lang="en-US" dirty="0">
                <a:cs typeface="Calibri Light"/>
              </a:rPr>
            </a:br>
            <a:br>
              <a:rPr lang="en-US" dirty="0">
                <a:cs typeface="Calibri Light"/>
              </a:rPr>
            </a:br>
            <a:r>
              <a:rPr lang="en-US" dirty="0">
                <a:cs typeface="Calibri Light"/>
              </a:rPr>
              <a:t>Blue nodes are highest degree centrality (most influence of </a:t>
            </a:r>
            <a:r>
              <a:rPr lang="en-US">
                <a:cs typeface="Calibri Light"/>
              </a:rPr>
              <a:t>followers)</a:t>
            </a:r>
            <a:br>
              <a:rPr lang="en-US" dirty="0">
                <a:cs typeface="Calibri Light"/>
              </a:rPr>
            </a:br>
            <a:br>
              <a:rPr lang="en-US" dirty="0">
                <a:cs typeface="Calibri Light"/>
              </a:rPr>
            </a:br>
            <a:r>
              <a:rPr lang="en-US">
                <a:cs typeface="Calibri Light"/>
              </a:rPr>
              <a:t>Also all nonBot</a:t>
            </a:r>
            <a:br>
              <a:rPr lang="en-US" dirty="0">
                <a:cs typeface="Calibri Light"/>
              </a:rPr>
            </a:br>
            <a:endParaRPr lang="en-US"/>
          </a:p>
        </p:txBody>
      </p:sp>
      <p:pic>
        <p:nvPicPr>
          <p:cNvPr id="3" name="Picture 4" descr="A picture containing chart&#10;&#10;Description automatically generated">
            <a:extLst>
              <a:ext uri="{FF2B5EF4-FFF2-40B4-BE49-F238E27FC236}">
                <a16:creationId xmlns:a16="http://schemas.microsoft.com/office/drawing/2014/main" id="{9E9A95C0-33AB-4D49-B7CE-DB85917AE78E}"/>
              </a:ext>
            </a:extLst>
          </p:cNvPr>
          <p:cNvPicPr>
            <a:picLocks noChangeAspect="1"/>
          </p:cNvPicPr>
          <p:nvPr/>
        </p:nvPicPr>
        <p:blipFill>
          <a:blip r:embed="rId2"/>
          <a:stretch>
            <a:fillRect/>
          </a:stretch>
        </p:blipFill>
        <p:spPr>
          <a:xfrm>
            <a:off x="3637156" y="-1055649"/>
            <a:ext cx="8969296" cy="8960004"/>
          </a:xfrm>
          <a:prstGeom prst="rect">
            <a:avLst/>
          </a:prstGeom>
        </p:spPr>
      </p:pic>
      <p:sp>
        <p:nvSpPr>
          <p:cNvPr id="5" name="Slide Number Placeholder 4">
            <a:extLst>
              <a:ext uri="{FF2B5EF4-FFF2-40B4-BE49-F238E27FC236}">
                <a16:creationId xmlns:a16="http://schemas.microsoft.com/office/drawing/2014/main" id="{D78820EB-7697-4B78-BAB1-339AD3FC1F60}"/>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4" name="Footer Placeholder 3">
            <a:extLst>
              <a:ext uri="{FF2B5EF4-FFF2-40B4-BE49-F238E27FC236}">
                <a16:creationId xmlns:a16="http://schemas.microsoft.com/office/drawing/2014/main" id="{CBF19A23-6E07-405D-99FB-374BD0552524}"/>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1085852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0607-D36B-485D-AE1C-055589BE30AC}"/>
              </a:ext>
            </a:extLst>
          </p:cNvPr>
          <p:cNvSpPr>
            <a:spLocks noGrp="1"/>
          </p:cNvSpPr>
          <p:nvPr>
            <p:ph type="title"/>
          </p:nvPr>
        </p:nvSpPr>
        <p:spPr>
          <a:xfrm>
            <a:off x="466493" y="2112149"/>
            <a:ext cx="4593968" cy="1344148"/>
          </a:xfrm>
        </p:spPr>
        <p:txBody>
          <a:bodyPr>
            <a:normAutofit fontScale="90000"/>
          </a:bodyPr>
          <a:lstStyle/>
          <a:p>
            <a:r>
              <a:rPr lang="en-US" dirty="0">
                <a:cs typeface="Calibri Light"/>
              </a:rPr>
              <a:t>27 Cliques are derived of size 4 user accounts each containing targets </a:t>
            </a:r>
            <a:r>
              <a:rPr lang="en-US">
                <a:cs typeface="Calibri Light"/>
              </a:rPr>
              <a:t>listed by Alex Goldenberg</a:t>
            </a:r>
            <a:br>
              <a:rPr lang="en-US" dirty="0">
                <a:cs typeface="Calibri Light"/>
              </a:rPr>
            </a:br>
            <a:br>
              <a:rPr lang="en-US" dirty="0">
                <a:cs typeface="Calibri Light"/>
              </a:rPr>
            </a:br>
            <a:r>
              <a:rPr lang="en-US">
                <a:cs typeface="Calibri Light"/>
              </a:rPr>
              <a:t>2 bots included in cliques</a:t>
            </a:r>
            <a:endParaRPr lang="en-US" dirty="0">
              <a:cs typeface="Calibri Light"/>
            </a:endParaRPr>
          </a:p>
        </p:txBody>
      </p:sp>
      <p:pic>
        <p:nvPicPr>
          <p:cNvPr id="4" name="Picture 4" descr="A picture containing chart&#10;&#10;Description automatically generated">
            <a:extLst>
              <a:ext uri="{FF2B5EF4-FFF2-40B4-BE49-F238E27FC236}">
                <a16:creationId xmlns:a16="http://schemas.microsoft.com/office/drawing/2014/main" id="{D93B9F90-F0D8-4701-AC4B-66559C59CC98}"/>
              </a:ext>
            </a:extLst>
          </p:cNvPr>
          <p:cNvPicPr>
            <a:picLocks noGrp="1" noChangeAspect="1"/>
          </p:cNvPicPr>
          <p:nvPr>
            <p:ph idx="1"/>
          </p:nvPr>
        </p:nvPicPr>
        <p:blipFill>
          <a:blip r:embed="rId2"/>
          <a:stretch>
            <a:fillRect/>
          </a:stretch>
        </p:blipFill>
        <p:spPr>
          <a:xfrm>
            <a:off x="4000102" y="-1031405"/>
            <a:ext cx="8997678" cy="8988385"/>
          </a:xfrm>
        </p:spPr>
      </p:pic>
      <p:sp>
        <p:nvSpPr>
          <p:cNvPr id="5" name="Slide Number Placeholder 4">
            <a:extLst>
              <a:ext uri="{FF2B5EF4-FFF2-40B4-BE49-F238E27FC236}">
                <a16:creationId xmlns:a16="http://schemas.microsoft.com/office/drawing/2014/main" id="{A6ACB99A-1AAD-4A32-A170-D562B6CF7236}"/>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3" name="Footer Placeholder 2">
            <a:extLst>
              <a:ext uri="{FF2B5EF4-FFF2-40B4-BE49-F238E27FC236}">
                <a16:creationId xmlns:a16="http://schemas.microsoft.com/office/drawing/2014/main" id="{B538DA44-8488-4EF2-A6F5-A59384F250FB}"/>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657703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7256C-D72D-4102-B6D1-3D3044E06F31}"/>
              </a:ext>
            </a:extLst>
          </p:cNvPr>
          <p:cNvSpPr>
            <a:spLocks noGrp="1"/>
          </p:cNvSpPr>
          <p:nvPr>
            <p:ph type="title"/>
          </p:nvPr>
        </p:nvSpPr>
        <p:spPr/>
        <p:txBody>
          <a:bodyPr/>
          <a:lstStyle/>
          <a:p>
            <a:r>
              <a:rPr lang="en-US" dirty="0">
                <a:cs typeface="Calibri Light"/>
              </a:rPr>
              <a:t>At end of November 2020 Twitter accounts were seen spamming #BidenCheated</a:t>
            </a:r>
          </a:p>
        </p:txBody>
      </p:sp>
      <p:sp>
        <p:nvSpPr>
          <p:cNvPr id="3" name="Content Placeholder 2">
            <a:extLst>
              <a:ext uri="{FF2B5EF4-FFF2-40B4-BE49-F238E27FC236}">
                <a16:creationId xmlns:a16="http://schemas.microsoft.com/office/drawing/2014/main" id="{CE8DE193-FAF1-41A6-8594-AF8C2D3DE761}"/>
              </a:ext>
            </a:extLst>
          </p:cNvPr>
          <p:cNvSpPr>
            <a:spLocks noGrp="1"/>
          </p:cNvSpPr>
          <p:nvPr>
            <p:ph idx="1"/>
          </p:nvPr>
        </p:nvSpPr>
        <p:spPr/>
        <p:txBody>
          <a:bodyPr vert="horz" lIns="91440" tIns="45720" rIns="91440" bIns="45720" rtlCol="0" anchor="t">
            <a:normAutofit/>
          </a:bodyPr>
          <a:lstStyle/>
          <a:p>
            <a:r>
              <a:rPr lang="en-US" dirty="0">
                <a:cs typeface="Calibri"/>
              </a:rPr>
              <a:t>How far did these spammed tweets reach across a potential twitter network?</a:t>
            </a:r>
          </a:p>
          <a:p>
            <a:pPr lvl="1"/>
            <a:r>
              <a:rPr lang="en-US" dirty="0">
                <a:cs typeface="Calibri"/>
              </a:rPr>
              <a:t>The tweets are public but how many accounts had direct access to it (through followers)</a:t>
            </a:r>
          </a:p>
          <a:p>
            <a:pPr lvl="1"/>
            <a:r>
              <a:rPr lang="en-US" dirty="0">
                <a:cs typeface="Calibri"/>
              </a:rPr>
              <a:t>How many of these following accounts also participated in the spamming act</a:t>
            </a:r>
          </a:p>
          <a:p>
            <a:r>
              <a:rPr lang="en-US" dirty="0">
                <a:cs typeface="Calibri"/>
              </a:rPr>
              <a:t>What was the rate of the spread of information based on </a:t>
            </a:r>
            <a:r>
              <a:rPr lang="en-US">
                <a:cs typeface="Calibri"/>
              </a:rPr>
              <a:t>follower's</a:t>
            </a:r>
            <a:r>
              <a:rPr lang="en-US" dirty="0">
                <a:cs typeface="Calibri"/>
              </a:rPr>
              <a:t> activity?</a:t>
            </a:r>
          </a:p>
          <a:p>
            <a:r>
              <a:rPr lang="en-US" dirty="0">
                <a:cs typeface="Calibri"/>
              </a:rPr>
              <a:t>Was there bot activity that is detectable and how much did this contribute to the spread of disinformation?</a:t>
            </a:r>
          </a:p>
          <a:p>
            <a:endParaRPr lang="en-US" dirty="0">
              <a:cs typeface="Calibri"/>
            </a:endParaRPr>
          </a:p>
        </p:txBody>
      </p:sp>
      <p:sp>
        <p:nvSpPr>
          <p:cNvPr id="5" name="Slide Number Placeholder 4">
            <a:extLst>
              <a:ext uri="{FF2B5EF4-FFF2-40B4-BE49-F238E27FC236}">
                <a16:creationId xmlns:a16="http://schemas.microsoft.com/office/drawing/2014/main" id="{CCE6EF47-FB2C-4A20-88C1-77BD0E11184C}"/>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4" name="Footer Placeholder 3">
            <a:extLst>
              <a:ext uri="{FF2B5EF4-FFF2-40B4-BE49-F238E27FC236}">
                <a16:creationId xmlns:a16="http://schemas.microsoft.com/office/drawing/2014/main" id="{CA2682F9-A19F-415D-AB51-00BCCEF197C2}"/>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533489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39DE-2B72-4780-A64E-3AD647A2C1FF}"/>
              </a:ext>
            </a:extLst>
          </p:cNvPr>
          <p:cNvSpPr>
            <a:spLocks noGrp="1"/>
          </p:cNvSpPr>
          <p:nvPr>
            <p:ph type="title"/>
          </p:nvPr>
        </p:nvSpPr>
        <p:spPr>
          <a:xfrm>
            <a:off x="643270" y="1304334"/>
            <a:ext cx="3676185" cy="2663708"/>
          </a:xfrm>
        </p:spPr>
        <p:txBody>
          <a:bodyPr>
            <a:normAutofit fontScale="90000"/>
          </a:bodyPr>
          <a:lstStyle/>
          <a:p>
            <a:r>
              <a:rPr lang="en-US" dirty="0">
                <a:cs typeface="Calibri Light"/>
              </a:rPr>
              <a:t>Bots overlayed with the bridge nodes and links </a:t>
            </a:r>
            <a:br>
              <a:rPr lang="en-US" dirty="0">
                <a:cs typeface="Calibri Light"/>
              </a:rPr>
            </a:br>
            <a:br>
              <a:rPr lang="en-US" dirty="0">
                <a:cs typeface="Calibri Light"/>
              </a:rPr>
            </a:br>
            <a:r>
              <a:rPr lang="en-US" dirty="0">
                <a:cs typeface="Calibri Light"/>
              </a:rPr>
              <a:t>Areas of bots </a:t>
            </a:r>
            <a:r>
              <a:rPr lang="en-US">
                <a:cs typeface="Calibri Light"/>
              </a:rPr>
              <a:t>connect to </a:t>
            </a:r>
            <a:r>
              <a:rPr lang="en-US" dirty="0">
                <a:cs typeface="Calibri Light"/>
              </a:rPr>
              <a:t>ends of bridges</a:t>
            </a:r>
          </a:p>
        </p:txBody>
      </p:sp>
      <p:pic>
        <p:nvPicPr>
          <p:cNvPr id="4" name="Picture 4" descr="A picture containing chart&#10;&#10;Description automatically generated">
            <a:extLst>
              <a:ext uri="{FF2B5EF4-FFF2-40B4-BE49-F238E27FC236}">
                <a16:creationId xmlns:a16="http://schemas.microsoft.com/office/drawing/2014/main" id="{0AF94C75-F3FA-40E7-BD83-66D960049168}"/>
              </a:ext>
            </a:extLst>
          </p:cNvPr>
          <p:cNvPicPr>
            <a:picLocks noChangeAspect="1"/>
          </p:cNvPicPr>
          <p:nvPr/>
        </p:nvPicPr>
        <p:blipFill>
          <a:blip r:embed="rId2"/>
          <a:stretch>
            <a:fillRect/>
          </a:stretch>
        </p:blipFill>
        <p:spPr>
          <a:xfrm>
            <a:off x="3460595" y="-1046356"/>
            <a:ext cx="9025052" cy="9025052"/>
          </a:xfrm>
          <a:prstGeom prst="rect">
            <a:avLst/>
          </a:prstGeom>
        </p:spPr>
      </p:pic>
      <p:sp>
        <p:nvSpPr>
          <p:cNvPr id="5" name="Slide Number Placeholder 4">
            <a:extLst>
              <a:ext uri="{FF2B5EF4-FFF2-40B4-BE49-F238E27FC236}">
                <a16:creationId xmlns:a16="http://schemas.microsoft.com/office/drawing/2014/main" id="{323169B8-0B8B-44A3-8958-32ACD5486001}"/>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3" name="Footer Placeholder 2">
            <a:extLst>
              <a:ext uri="{FF2B5EF4-FFF2-40B4-BE49-F238E27FC236}">
                <a16:creationId xmlns:a16="http://schemas.microsoft.com/office/drawing/2014/main" id="{85B768C1-0F3D-4116-B6A2-D0CE0AA9B27E}"/>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181790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D519-B0AF-4878-8BE0-A61BEEB4C387}"/>
              </a:ext>
            </a:extLst>
          </p:cNvPr>
          <p:cNvSpPr>
            <a:spLocks noGrp="1"/>
          </p:cNvSpPr>
          <p:nvPr>
            <p:ph type="title"/>
          </p:nvPr>
        </p:nvSpPr>
        <p:spPr>
          <a:xfrm>
            <a:off x="633238" y="1158239"/>
            <a:ext cx="4066479" cy="1344148"/>
          </a:xfrm>
        </p:spPr>
        <p:txBody>
          <a:bodyPr>
            <a:normAutofit fontScale="90000"/>
          </a:bodyPr>
          <a:lstStyle/>
          <a:p>
            <a:r>
              <a:rPr lang="en-US" dirty="0">
                <a:cs typeface="Calibri Light"/>
              </a:rPr>
              <a:t>Removing bot nodes and measuring the </a:t>
            </a:r>
            <a:r>
              <a:rPr lang="en-US">
                <a:cs typeface="Calibri Light"/>
              </a:rPr>
              <a:t>difference in the network</a:t>
            </a:r>
            <a:br>
              <a:rPr lang="en-US" dirty="0">
                <a:cs typeface="Calibri Light"/>
              </a:rPr>
            </a:br>
            <a:endParaRPr lang="en-US" dirty="0">
              <a:cs typeface="Calibri Light"/>
            </a:endParaRPr>
          </a:p>
        </p:txBody>
      </p:sp>
      <p:pic>
        <p:nvPicPr>
          <p:cNvPr id="4" name="Picture 4">
            <a:extLst>
              <a:ext uri="{FF2B5EF4-FFF2-40B4-BE49-F238E27FC236}">
                <a16:creationId xmlns:a16="http://schemas.microsoft.com/office/drawing/2014/main" id="{5B6741DB-334C-4182-8B84-AFE4D24834D6}"/>
              </a:ext>
            </a:extLst>
          </p:cNvPr>
          <p:cNvPicPr>
            <a:picLocks noGrp="1" noChangeAspect="1"/>
          </p:cNvPicPr>
          <p:nvPr>
            <p:ph idx="1"/>
          </p:nvPr>
        </p:nvPicPr>
        <p:blipFill>
          <a:blip r:embed="rId2"/>
          <a:stretch>
            <a:fillRect/>
          </a:stretch>
        </p:blipFill>
        <p:spPr>
          <a:xfrm>
            <a:off x="4003965" y="-1064400"/>
            <a:ext cx="9025557" cy="9034850"/>
          </a:xfrm>
        </p:spPr>
      </p:pic>
      <p:sp>
        <p:nvSpPr>
          <p:cNvPr id="3" name="TextBox 2">
            <a:extLst>
              <a:ext uri="{FF2B5EF4-FFF2-40B4-BE49-F238E27FC236}">
                <a16:creationId xmlns:a16="http://schemas.microsoft.com/office/drawing/2014/main" id="{4BCA88A7-2930-4A01-B637-A95F6F26B67D}"/>
              </a:ext>
            </a:extLst>
          </p:cNvPr>
          <p:cNvSpPr txBox="1"/>
          <p:nvPr/>
        </p:nvSpPr>
        <p:spPr>
          <a:xfrm>
            <a:off x="700355" y="3191837"/>
            <a:ext cx="335108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Bridges increased from 4 to 60</a:t>
            </a:r>
            <a:endParaRPr lang="en-US"/>
          </a:p>
          <a:p>
            <a:pPr marL="285750" indent="-285750">
              <a:buFont typeface="Arial"/>
              <a:buChar char="•"/>
            </a:pPr>
            <a:r>
              <a:rPr lang="en-US">
                <a:cs typeface="Calibri"/>
              </a:rPr>
              <a:t>Average centrality reduced 0.001</a:t>
            </a:r>
          </a:p>
          <a:p>
            <a:pPr marL="285750" indent="-285750">
              <a:buFont typeface="Arial"/>
              <a:buChar char="•"/>
            </a:pPr>
            <a:r>
              <a:rPr lang="en-US">
                <a:cs typeface="Calibri"/>
              </a:rPr>
              <a:t>Average closeness reduced slightly 0.01</a:t>
            </a:r>
            <a:endParaRPr lang="en-US" dirty="0">
              <a:cs typeface="Calibri"/>
            </a:endParaRPr>
          </a:p>
          <a:p>
            <a:pPr marL="285750" indent="-285750">
              <a:buFont typeface="Arial"/>
              <a:buChar char="•"/>
            </a:pPr>
            <a:r>
              <a:rPr lang="en-US">
                <a:cs typeface="Calibri"/>
              </a:rPr>
              <a:t>Average betweenness reduced slightly 0.0003</a:t>
            </a:r>
            <a:endParaRPr lang="en-US" dirty="0">
              <a:cs typeface="Calibri"/>
            </a:endParaRPr>
          </a:p>
          <a:p>
            <a:endParaRPr lang="en-US" dirty="0">
              <a:cs typeface="Calibri"/>
            </a:endParaRPr>
          </a:p>
        </p:txBody>
      </p:sp>
      <p:sp>
        <p:nvSpPr>
          <p:cNvPr id="6" name="Slide Number Placeholder 5">
            <a:extLst>
              <a:ext uri="{FF2B5EF4-FFF2-40B4-BE49-F238E27FC236}">
                <a16:creationId xmlns:a16="http://schemas.microsoft.com/office/drawing/2014/main" id="{AAD74086-3AAF-4646-AD96-AD01B5C15E37}"/>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5" name="Footer Placeholder 4">
            <a:extLst>
              <a:ext uri="{FF2B5EF4-FFF2-40B4-BE49-F238E27FC236}">
                <a16:creationId xmlns:a16="http://schemas.microsoft.com/office/drawing/2014/main" id="{E802E30A-18AC-48D3-8A78-84171DA2A288}"/>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490890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253AA-0391-434B-AA73-C97E823F42A0}"/>
              </a:ext>
            </a:extLst>
          </p:cNvPr>
          <p:cNvSpPr>
            <a:spLocks noGrp="1"/>
          </p:cNvSpPr>
          <p:nvPr>
            <p:ph type="title"/>
          </p:nvPr>
        </p:nvSpPr>
        <p:spPr/>
        <p:txBody>
          <a:bodyPr/>
          <a:lstStyle/>
          <a:p>
            <a:r>
              <a:rPr lang="en-US">
                <a:cs typeface="Calibri Light"/>
              </a:rPr>
              <a:t>Major takeaways and conclusions</a:t>
            </a:r>
            <a:endParaRPr lang="en-US" dirty="0">
              <a:cs typeface="Calibri Light"/>
            </a:endParaRPr>
          </a:p>
        </p:txBody>
      </p:sp>
      <p:sp>
        <p:nvSpPr>
          <p:cNvPr id="3" name="Content Placeholder 2">
            <a:extLst>
              <a:ext uri="{FF2B5EF4-FFF2-40B4-BE49-F238E27FC236}">
                <a16:creationId xmlns:a16="http://schemas.microsoft.com/office/drawing/2014/main" id="{A2941FB6-A2FA-4E4C-9623-44A45A34C43A}"/>
              </a:ext>
            </a:extLst>
          </p:cNvPr>
          <p:cNvSpPr>
            <a:spLocks noGrp="1"/>
          </p:cNvSpPr>
          <p:nvPr>
            <p:ph idx="1"/>
          </p:nvPr>
        </p:nvSpPr>
        <p:spPr>
          <a:xfrm>
            <a:off x="838200" y="1397535"/>
            <a:ext cx="10515600" cy="4351338"/>
          </a:xfrm>
        </p:spPr>
        <p:txBody>
          <a:bodyPr vert="horz" lIns="91440" tIns="45720" rIns="91440" bIns="45720" rtlCol="0" anchor="t">
            <a:normAutofit/>
          </a:bodyPr>
          <a:lstStyle/>
          <a:p>
            <a:r>
              <a:rPr lang="en-US">
                <a:cs typeface="Calibri"/>
              </a:rPr>
              <a:t>Based on connectivity and rate of tweeting BidenCheated, bots (scored by botometer) did not appear to have as much influence in this scenario.</a:t>
            </a:r>
          </a:p>
          <a:p>
            <a:pPr lvl="1"/>
            <a:r>
              <a:rPr lang="en-US">
                <a:cs typeface="Calibri"/>
              </a:rPr>
              <a:t>The three targets were not scored as bots</a:t>
            </a:r>
            <a:endParaRPr lang="en-US" dirty="0">
              <a:cs typeface="Calibri"/>
            </a:endParaRPr>
          </a:p>
          <a:p>
            <a:pPr lvl="1"/>
            <a:r>
              <a:rPr lang="en-US">
                <a:cs typeface="Calibri"/>
              </a:rPr>
              <a:t>The main connected nodes were not bots</a:t>
            </a:r>
            <a:endParaRPr lang="en-US" dirty="0">
              <a:cs typeface="Calibri"/>
            </a:endParaRPr>
          </a:p>
          <a:p>
            <a:r>
              <a:rPr lang="en-US">
                <a:cs typeface="Calibri"/>
              </a:rPr>
              <a:t>Though bots contribute to the spread of disinformation (especially with higher rate of tweets), the network observed in this scenario relied on bridge connections of users that did not appear to be bots.</a:t>
            </a:r>
          </a:p>
          <a:p>
            <a:pPr lvl="1"/>
            <a:r>
              <a:rPr lang="en-US">
                <a:cs typeface="Calibri"/>
              </a:rPr>
              <a:t>Bots are likely effective when used in conjunction with the non-bot accounts</a:t>
            </a:r>
            <a:endParaRPr lang="en-US" dirty="0">
              <a:cs typeface="Calibri"/>
            </a:endParaRPr>
          </a:p>
          <a:p>
            <a:r>
              <a:rPr lang="en-US">
                <a:cs typeface="Calibri"/>
              </a:rPr>
              <a:t>Results confirm findings from literature</a:t>
            </a:r>
            <a:endParaRPr lang="en-US" dirty="0">
              <a:cs typeface="Calibri"/>
            </a:endParaRPr>
          </a:p>
          <a:p>
            <a:endParaRPr lang="en-US" dirty="0">
              <a:cs typeface="Calibri"/>
            </a:endParaRPr>
          </a:p>
        </p:txBody>
      </p:sp>
      <p:sp>
        <p:nvSpPr>
          <p:cNvPr id="5" name="Slide Number Placeholder 4">
            <a:extLst>
              <a:ext uri="{FF2B5EF4-FFF2-40B4-BE49-F238E27FC236}">
                <a16:creationId xmlns:a16="http://schemas.microsoft.com/office/drawing/2014/main" id="{CA68624A-5073-4D88-87D4-66852B2D89B3}"/>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4" name="Footer Placeholder 3">
            <a:extLst>
              <a:ext uri="{FF2B5EF4-FFF2-40B4-BE49-F238E27FC236}">
                <a16:creationId xmlns:a16="http://schemas.microsoft.com/office/drawing/2014/main" id="{27765AC3-183C-4A7C-9605-1E556355BECE}"/>
              </a:ext>
            </a:extLst>
          </p:cNvPr>
          <p:cNvSpPr>
            <a:spLocks noGrp="1"/>
          </p:cNvSpPr>
          <p:nvPr>
            <p:ph type="ftr" sz="quarter" idx="11"/>
          </p:nvPr>
        </p:nvSpPr>
        <p:spPr/>
        <p:txBody>
          <a:bodyPr/>
          <a:lstStyle/>
          <a:p>
            <a:r>
              <a:rPr lang="en-US"/>
              <a:t>Disinformation Spread #BidenCheated Peter Foytik CS895 F20</a:t>
            </a:r>
          </a:p>
        </p:txBody>
      </p:sp>
      <p:sp>
        <p:nvSpPr>
          <p:cNvPr id="6" name="TextBox 5">
            <a:extLst>
              <a:ext uri="{FF2B5EF4-FFF2-40B4-BE49-F238E27FC236}">
                <a16:creationId xmlns:a16="http://schemas.microsoft.com/office/drawing/2014/main" id="{540247DC-7C0A-40A3-99E1-A6DD0D9B44D5}"/>
              </a:ext>
            </a:extLst>
          </p:cNvPr>
          <p:cNvSpPr txBox="1"/>
          <p:nvPr/>
        </p:nvSpPr>
        <p:spPr>
          <a:xfrm>
            <a:off x="1357422" y="5597181"/>
            <a:ext cx="71925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22222"/>
                </a:solidFill>
                <a:latin typeface="Arial"/>
                <a:cs typeface="Arial"/>
              </a:rPr>
              <a:t>Vosoughi, Soroush, Deb Roy, and Sinan Aral. "The spread of true and false news online." </a:t>
            </a:r>
            <a:r>
              <a:rPr lang="en-US" i="1">
                <a:solidFill>
                  <a:srgbClr val="222222"/>
                </a:solidFill>
                <a:latin typeface="Arial"/>
                <a:cs typeface="Arial"/>
              </a:rPr>
              <a:t>Science</a:t>
            </a:r>
            <a:r>
              <a:rPr lang="en-US">
                <a:solidFill>
                  <a:srgbClr val="222222"/>
                </a:solidFill>
                <a:latin typeface="Arial"/>
                <a:cs typeface="Arial"/>
              </a:rPr>
              <a:t> 359.6380 (2018): 1146-1151.</a:t>
            </a:r>
            <a:endParaRPr lang="en-US"/>
          </a:p>
        </p:txBody>
      </p:sp>
    </p:spTree>
    <p:extLst>
      <p:ext uri="{BB962C8B-B14F-4D97-AF65-F5344CB8AC3E}">
        <p14:creationId xmlns:p14="http://schemas.microsoft.com/office/powerpoint/2010/main" val="83993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3731-CD1C-4E17-939F-D4622E30ABAF}"/>
              </a:ext>
            </a:extLst>
          </p:cNvPr>
          <p:cNvSpPr>
            <a:spLocks noGrp="1"/>
          </p:cNvSpPr>
          <p:nvPr>
            <p:ph type="title"/>
          </p:nvPr>
        </p:nvSpPr>
        <p:spPr/>
        <p:txBody>
          <a:bodyPr/>
          <a:lstStyle/>
          <a:p>
            <a:r>
              <a:rPr lang="en-US">
                <a:cs typeface="Calibri Light"/>
              </a:rPr>
              <a:t>Future work with this dataset and </a:t>
            </a:r>
            <a:r>
              <a:rPr lang="en-US" dirty="0">
                <a:cs typeface="Calibri Light"/>
              </a:rPr>
              <a:t>measurements</a:t>
            </a:r>
            <a:endParaRPr lang="en-US" dirty="0"/>
          </a:p>
        </p:txBody>
      </p:sp>
      <p:sp>
        <p:nvSpPr>
          <p:cNvPr id="3" name="Content Placeholder 2">
            <a:extLst>
              <a:ext uri="{FF2B5EF4-FFF2-40B4-BE49-F238E27FC236}">
                <a16:creationId xmlns:a16="http://schemas.microsoft.com/office/drawing/2014/main" id="{40FB5B3D-F349-414E-AE17-80FF95D7AB51}"/>
              </a:ext>
            </a:extLst>
          </p:cNvPr>
          <p:cNvSpPr>
            <a:spLocks noGrp="1"/>
          </p:cNvSpPr>
          <p:nvPr>
            <p:ph idx="1"/>
          </p:nvPr>
        </p:nvSpPr>
        <p:spPr/>
        <p:txBody>
          <a:bodyPr vert="horz" lIns="91440" tIns="45720" rIns="91440" bIns="45720" rtlCol="0" anchor="t">
            <a:normAutofit/>
          </a:bodyPr>
          <a:lstStyle/>
          <a:p>
            <a:r>
              <a:rPr lang="en-US">
                <a:cs typeface="Calibri"/>
              </a:rPr>
              <a:t>This data can contribute to a collection of scenarios that can represent disinformation spread based on environmental variables:</a:t>
            </a:r>
          </a:p>
          <a:p>
            <a:pPr lvl="1"/>
            <a:r>
              <a:rPr lang="en-US">
                <a:cs typeface="Calibri"/>
              </a:rPr>
              <a:t>Bot influence</a:t>
            </a:r>
          </a:p>
          <a:p>
            <a:pPr lvl="1"/>
            <a:r>
              <a:rPr lang="en-US">
                <a:cs typeface="Calibri"/>
              </a:rPr>
              <a:t>Network topology</a:t>
            </a:r>
          </a:p>
          <a:p>
            <a:pPr lvl="1"/>
            <a:r>
              <a:rPr lang="en-US">
                <a:cs typeface="Calibri"/>
              </a:rPr>
              <a:t>Rate of tweet</a:t>
            </a:r>
          </a:p>
          <a:p>
            <a:r>
              <a:rPr lang="en-US">
                <a:cs typeface="Calibri"/>
              </a:rPr>
              <a:t>From observed scenarios models can be developed that represent the spread of disinformation based on the environment</a:t>
            </a:r>
            <a:endParaRPr lang="en-US" dirty="0">
              <a:cs typeface="Calibri"/>
            </a:endParaRPr>
          </a:p>
          <a:p>
            <a:r>
              <a:rPr lang="en-US">
                <a:cs typeface="Calibri"/>
              </a:rPr>
              <a:t>These models can run in a simulated environment to better understand and forecast rate of disinformation spread based on the environment</a:t>
            </a:r>
            <a:endParaRPr lang="en-US" dirty="0">
              <a:cs typeface="Calibri"/>
            </a:endParaRPr>
          </a:p>
        </p:txBody>
      </p:sp>
      <p:sp>
        <p:nvSpPr>
          <p:cNvPr id="5" name="Slide Number Placeholder 4">
            <a:extLst>
              <a:ext uri="{FF2B5EF4-FFF2-40B4-BE49-F238E27FC236}">
                <a16:creationId xmlns:a16="http://schemas.microsoft.com/office/drawing/2014/main" id="{7CADC117-99D9-4CF2-84D2-9775C4FD7DA0}"/>
              </a:ext>
            </a:extLst>
          </p:cNvPr>
          <p:cNvSpPr>
            <a:spLocks noGrp="1"/>
          </p:cNvSpPr>
          <p:nvPr>
            <p:ph type="sldNum" sz="quarter" idx="12"/>
          </p:nvPr>
        </p:nvSpPr>
        <p:spPr/>
        <p:txBody>
          <a:bodyPr/>
          <a:lstStyle/>
          <a:p>
            <a:fld id="{330EA680-D336-4FF7-8B7A-9848BB0A1C32}" type="slidenum">
              <a:rPr lang="en-US" smtClean="0"/>
              <a:t>23</a:t>
            </a:fld>
            <a:endParaRPr lang="en-US"/>
          </a:p>
        </p:txBody>
      </p:sp>
      <p:sp>
        <p:nvSpPr>
          <p:cNvPr id="4" name="Footer Placeholder 3">
            <a:extLst>
              <a:ext uri="{FF2B5EF4-FFF2-40B4-BE49-F238E27FC236}">
                <a16:creationId xmlns:a16="http://schemas.microsoft.com/office/drawing/2014/main" id="{D196D1CA-1682-4050-B7E9-662AC2E55AB8}"/>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353839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4FDC-724E-41D4-8C81-3B5D50981166}"/>
              </a:ext>
            </a:extLst>
          </p:cNvPr>
          <p:cNvSpPr>
            <a:spLocks noGrp="1"/>
          </p:cNvSpPr>
          <p:nvPr>
            <p:ph type="title"/>
          </p:nvPr>
        </p:nvSpPr>
        <p:spPr/>
        <p:txBody>
          <a:bodyPr>
            <a:normAutofit fontScale="90000"/>
          </a:bodyPr>
          <a:lstStyle/>
          <a:p>
            <a:r>
              <a:rPr lang="en-US" dirty="0">
                <a:cs typeface="Calibri Light"/>
              </a:rPr>
              <a:t>Alex Goldenberg tweeted November 27 on how </a:t>
            </a:r>
            <a:r>
              <a:rPr lang="en-US">
                <a:cs typeface="Calibri Light"/>
              </a:rPr>
              <a:t>many users were tweeting #BidenCheated.</a:t>
            </a: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069760B9-1F95-48B8-A43E-FC574FFFF2D5}"/>
              </a:ext>
            </a:extLst>
          </p:cNvPr>
          <p:cNvPicPr>
            <a:picLocks noGrp="1" noChangeAspect="1"/>
          </p:cNvPicPr>
          <p:nvPr>
            <p:ph idx="1"/>
          </p:nvPr>
        </p:nvPicPr>
        <p:blipFill>
          <a:blip r:embed="rId2"/>
          <a:stretch>
            <a:fillRect/>
          </a:stretch>
        </p:blipFill>
        <p:spPr>
          <a:xfrm>
            <a:off x="921369" y="1925016"/>
            <a:ext cx="5445957" cy="4351338"/>
          </a:xfrm>
        </p:spPr>
      </p:pic>
      <p:pic>
        <p:nvPicPr>
          <p:cNvPr id="5" name="Picture 5" descr="Graphical user interface, text, application&#10;&#10;Description automatically generated">
            <a:extLst>
              <a:ext uri="{FF2B5EF4-FFF2-40B4-BE49-F238E27FC236}">
                <a16:creationId xmlns:a16="http://schemas.microsoft.com/office/drawing/2014/main" id="{D1065874-8AF7-4BE1-A9E0-857700C182E6}"/>
              </a:ext>
            </a:extLst>
          </p:cNvPr>
          <p:cNvPicPr>
            <a:picLocks noChangeAspect="1"/>
          </p:cNvPicPr>
          <p:nvPr/>
        </p:nvPicPr>
        <p:blipFill rotWithShape="1">
          <a:blip r:embed="rId3"/>
          <a:srcRect r="-1358" b="46377"/>
          <a:stretch/>
        </p:blipFill>
        <p:spPr>
          <a:xfrm>
            <a:off x="6560128" y="1923496"/>
            <a:ext cx="5179386" cy="1707465"/>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6272EAF3-8C89-4C95-AE89-903F5AA6F6F7}"/>
              </a:ext>
            </a:extLst>
          </p:cNvPr>
          <p:cNvPicPr>
            <a:picLocks noChangeAspect="1"/>
          </p:cNvPicPr>
          <p:nvPr/>
        </p:nvPicPr>
        <p:blipFill>
          <a:blip r:embed="rId4"/>
          <a:stretch>
            <a:fillRect/>
          </a:stretch>
        </p:blipFill>
        <p:spPr>
          <a:xfrm>
            <a:off x="6594764" y="4011074"/>
            <a:ext cx="5098472" cy="1583669"/>
          </a:xfrm>
          <a:prstGeom prst="rect">
            <a:avLst/>
          </a:prstGeom>
        </p:spPr>
      </p:pic>
      <p:sp>
        <p:nvSpPr>
          <p:cNvPr id="7" name="Slide Number Placeholder 6">
            <a:extLst>
              <a:ext uri="{FF2B5EF4-FFF2-40B4-BE49-F238E27FC236}">
                <a16:creationId xmlns:a16="http://schemas.microsoft.com/office/drawing/2014/main" id="{55577471-AA56-4506-8F5C-92B4381C29CD}"/>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3" name="Footer Placeholder 2">
            <a:extLst>
              <a:ext uri="{FF2B5EF4-FFF2-40B4-BE49-F238E27FC236}">
                <a16:creationId xmlns:a16="http://schemas.microsoft.com/office/drawing/2014/main" id="{FC417806-9CC0-49D4-9DA2-1DE78AB00CA5}"/>
              </a:ext>
            </a:extLst>
          </p:cNvPr>
          <p:cNvSpPr>
            <a:spLocks noGrp="1"/>
          </p:cNvSpPr>
          <p:nvPr>
            <p:ph type="ftr" sz="quarter" idx="11"/>
          </p:nvPr>
        </p:nvSpPr>
        <p:spPr/>
        <p:txBody>
          <a:bodyPr/>
          <a:lstStyle/>
          <a:p>
            <a:r>
              <a:rPr lang="en-US"/>
              <a:t>Disinformation Spread #BidenCheated Peter Foytik CS895 F20</a:t>
            </a:r>
          </a:p>
        </p:txBody>
      </p:sp>
      <p:sp>
        <p:nvSpPr>
          <p:cNvPr id="8" name="TextBox 7">
            <a:extLst>
              <a:ext uri="{FF2B5EF4-FFF2-40B4-BE49-F238E27FC236}">
                <a16:creationId xmlns:a16="http://schemas.microsoft.com/office/drawing/2014/main" id="{D1D5EDF0-6F16-4C4E-9F26-D318B16BA4C3}"/>
              </a:ext>
            </a:extLst>
          </p:cNvPr>
          <p:cNvSpPr txBox="1"/>
          <p:nvPr/>
        </p:nvSpPr>
        <p:spPr>
          <a:xfrm>
            <a:off x="6844323" y="5896708"/>
            <a:ext cx="4902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https://twitter.com/AlexWGoldenberg/status/1332507392840503298</a:t>
            </a:r>
          </a:p>
        </p:txBody>
      </p:sp>
    </p:spTree>
    <p:extLst>
      <p:ext uri="{BB962C8B-B14F-4D97-AF65-F5344CB8AC3E}">
        <p14:creationId xmlns:p14="http://schemas.microsoft.com/office/powerpoint/2010/main" val="2652422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5DCC-7EBB-4C87-B13D-9F6DB869F38E}"/>
              </a:ext>
            </a:extLst>
          </p:cNvPr>
          <p:cNvSpPr>
            <a:spLocks noGrp="1"/>
          </p:cNvSpPr>
          <p:nvPr>
            <p:ph type="title"/>
          </p:nvPr>
        </p:nvSpPr>
        <p:spPr/>
        <p:txBody>
          <a:bodyPr/>
          <a:lstStyle/>
          <a:p>
            <a:r>
              <a:rPr lang="en-US">
                <a:cs typeface="Calibri Light"/>
              </a:rPr>
              <a:t>Two accounts mentioned from Alex Goldenberg "Starcisco" and "Vampirestilez"</a:t>
            </a:r>
            <a:endParaRPr lang="en-US" dirty="0">
              <a:cs typeface="Calibri Light"/>
            </a:endParaRPr>
          </a:p>
        </p:txBody>
      </p:sp>
      <p:pic>
        <p:nvPicPr>
          <p:cNvPr id="4" name="Picture 4" descr="Graphical user interface, text, application&#10;&#10;Description automatically generated">
            <a:extLst>
              <a:ext uri="{FF2B5EF4-FFF2-40B4-BE49-F238E27FC236}">
                <a16:creationId xmlns:a16="http://schemas.microsoft.com/office/drawing/2014/main" id="{78DD6CEF-4B1D-4793-BE8B-0846ECBDED23}"/>
              </a:ext>
            </a:extLst>
          </p:cNvPr>
          <p:cNvPicPr>
            <a:picLocks noGrp="1" noChangeAspect="1"/>
          </p:cNvPicPr>
          <p:nvPr>
            <p:ph idx="1"/>
          </p:nvPr>
        </p:nvPicPr>
        <p:blipFill>
          <a:blip r:embed="rId2"/>
          <a:stretch>
            <a:fillRect/>
          </a:stretch>
        </p:blipFill>
        <p:spPr>
          <a:xfrm>
            <a:off x="5724646" y="1958914"/>
            <a:ext cx="5705475" cy="2619375"/>
          </a:xfrm>
        </p:spPr>
      </p:pic>
      <p:pic>
        <p:nvPicPr>
          <p:cNvPr id="5" name="Picture 5" descr="Graphical user interface&#10;&#10;Description automatically generated">
            <a:extLst>
              <a:ext uri="{FF2B5EF4-FFF2-40B4-BE49-F238E27FC236}">
                <a16:creationId xmlns:a16="http://schemas.microsoft.com/office/drawing/2014/main" id="{741C4840-C276-4F0C-B71F-907FCD3EF324}"/>
              </a:ext>
            </a:extLst>
          </p:cNvPr>
          <p:cNvPicPr>
            <a:picLocks noChangeAspect="1"/>
          </p:cNvPicPr>
          <p:nvPr/>
        </p:nvPicPr>
        <p:blipFill>
          <a:blip r:embed="rId3"/>
          <a:stretch>
            <a:fillRect/>
          </a:stretch>
        </p:blipFill>
        <p:spPr>
          <a:xfrm>
            <a:off x="1373554" y="1744174"/>
            <a:ext cx="3143738" cy="4649422"/>
          </a:xfrm>
          <a:prstGeom prst="rect">
            <a:avLst/>
          </a:prstGeom>
        </p:spPr>
      </p:pic>
      <p:sp>
        <p:nvSpPr>
          <p:cNvPr id="6" name="TextBox 5">
            <a:extLst>
              <a:ext uri="{FF2B5EF4-FFF2-40B4-BE49-F238E27FC236}">
                <a16:creationId xmlns:a16="http://schemas.microsoft.com/office/drawing/2014/main" id="{F9630293-E883-43E6-A831-5EBB96C373B2}"/>
              </a:ext>
            </a:extLst>
          </p:cNvPr>
          <p:cNvSpPr txBox="1"/>
          <p:nvPr/>
        </p:nvSpPr>
        <p:spPr>
          <a:xfrm>
            <a:off x="5916247" y="4841630"/>
            <a:ext cx="57618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Managed to scrape tweets with "#BidenCheated" and </a:t>
            </a:r>
            <a:r>
              <a:rPr lang="en-US"/>
              <a:t>followers for VAMPIRESTILEZ before account was removed!</a:t>
            </a:r>
          </a:p>
          <a:p>
            <a:endParaRPr lang="en-US" dirty="0">
              <a:cs typeface="Calibri"/>
            </a:endParaRPr>
          </a:p>
          <a:p>
            <a:r>
              <a:rPr lang="en-US">
                <a:cs typeface="Calibri"/>
              </a:rPr>
              <a:t>Unfortunately, the account was not archived</a:t>
            </a:r>
            <a:endParaRPr lang="en-US" dirty="0">
              <a:cs typeface="Calibri"/>
            </a:endParaRPr>
          </a:p>
        </p:txBody>
      </p:sp>
      <p:sp>
        <p:nvSpPr>
          <p:cNvPr id="7" name="Slide Number Placeholder 6">
            <a:extLst>
              <a:ext uri="{FF2B5EF4-FFF2-40B4-BE49-F238E27FC236}">
                <a16:creationId xmlns:a16="http://schemas.microsoft.com/office/drawing/2014/main" id="{089F00BC-7CA1-4003-947C-3763B3187DC2}"/>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3" name="Footer Placeholder 2">
            <a:extLst>
              <a:ext uri="{FF2B5EF4-FFF2-40B4-BE49-F238E27FC236}">
                <a16:creationId xmlns:a16="http://schemas.microsoft.com/office/drawing/2014/main" id="{7C9976BD-965A-409E-B8AF-5C03407A2B3B}"/>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31024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5AA5-3086-40BC-B581-46D195248899}"/>
              </a:ext>
            </a:extLst>
          </p:cNvPr>
          <p:cNvSpPr>
            <a:spLocks noGrp="1"/>
          </p:cNvSpPr>
          <p:nvPr>
            <p:ph type="title"/>
          </p:nvPr>
        </p:nvSpPr>
        <p:spPr/>
        <p:txBody>
          <a:bodyPr/>
          <a:lstStyle/>
          <a:p>
            <a:r>
              <a:rPr lang="en-US">
                <a:cs typeface="Calibri Light"/>
              </a:rPr>
              <a:t>Things that likely contribute to the spread of information</a:t>
            </a:r>
            <a:endParaRPr lang="en-US"/>
          </a:p>
        </p:txBody>
      </p:sp>
      <p:sp>
        <p:nvSpPr>
          <p:cNvPr id="3" name="Content Placeholder 2">
            <a:extLst>
              <a:ext uri="{FF2B5EF4-FFF2-40B4-BE49-F238E27FC236}">
                <a16:creationId xmlns:a16="http://schemas.microsoft.com/office/drawing/2014/main" id="{A0F85ECE-6251-408D-89C0-DA2F629A9EF9}"/>
              </a:ext>
            </a:extLst>
          </p:cNvPr>
          <p:cNvSpPr>
            <a:spLocks noGrp="1"/>
          </p:cNvSpPr>
          <p:nvPr>
            <p:ph idx="1"/>
          </p:nvPr>
        </p:nvSpPr>
        <p:spPr/>
        <p:txBody>
          <a:bodyPr vert="horz" lIns="91440" tIns="45720" rIns="91440" bIns="45720" rtlCol="0" anchor="t">
            <a:normAutofit/>
          </a:bodyPr>
          <a:lstStyle/>
          <a:p>
            <a:r>
              <a:rPr lang="en-US">
                <a:cs typeface="Calibri"/>
              </a:rPr>
              <a:t>Network reach</a:t>
            </a:r>
          </a:p>
          <a:p>
            <a:pPr lvl="1"/>
            <a:r>
              <a:rPr lang="en-US">
                <a:cs typeface="Calibri"/>
              </a:rPr>
              <a:t>Number of followers</a:t>
            </a:r>
            <a:endParaRPr lang="en-US" dirty="0">
              <a:cs typeface="Calibri"/>
            </a:endParaRPr>
          </a:p>
          <a:p>
            <a:pPr lvl="1"/>
            <a:r>
              <a:rPr lang="en-US">
                <a:cs typeface="Calibri"/>
              </a:rPr>
              <a:t>Willingness of followers to contribute</a:t>
            </a:r>
            <a:endParaRPr lang="en-US" dirty="0">
              <a:cs typeface="Calibri"/>
            </a:endParaRPr>
          </a:p>
          <a:p>
            <a:r>
              <a:rPr lang="en-US">
                <a:cs typeface="Calibri"/>
              </a:rPr>
              <a:t>Information Frequency</a:t>
            </a:r>
          </a:p>
          <a:p>
            <a:pPr lvl="1"/>
            <a:r>
              <a:rPr lang="en-US">
                <a:cs typeface="Calibri"/>
              </a:rPr>
              <a:t>Speed at which the information is transmitted</a:t>
            </a:r>
            <a:endParaRPr lang="en-US" dirty="0">
              <a:cs typeface="Calibri"/>
            </a:endParaRPr>
          </a:p>
          <a:p>
            <a:pPr lvl="1"/>
            <a:r>
              <a:rPr lang="en-US">
                <a:cs typeface="Calibri"/>
              </a:rPr>
              <a:t>Is there a sweet spot? </a:t>
            </a:r>
            <a:endParaRPr lang="en-US" dirty="0">
              <a:cs typeface="Calibri"/>
            </a:endParaRPr>
          </a:p>
          <a:p>
            <a:pPr lvl="2"/>
            <a:r>
              <a:rPr lang="en-US">
                <a:cs typeface="Calibri"/>
              </a:rPr>
              <a:t>Too fast might give away malicious motive</a:t>
            </a:r>
            <a:endParaRPr lang="en-US" dirty="0">
              <a:cs typeface="Calibri"/>
            </a:endParaRPr>
          </a:p>
          <a:p>
            <a:pPr lvl="2"/>
            <a:r>
              <a:rPr lang="en-US">
                <a:cs typeface="Calibri"/>
              </a:rPr>
              <a:t>Too slow might not get the message out</a:t>
            </a:r>
            <a:endParaRPr lang="en-US" dirty="0">
              <a:cs typeface="Calibri"/>
            </a:endParaRPr>
          </a:p>
          <a:p>
            <a:endParaRPr lang="en-US" dirty="0">
              <a:cs typeface="Calibri"/>
            </a:endParaRPr>
          </a:p>
        </p:txBody>
      </p:sp>
      <p:sp>
        <p:nvSpPr>
          <p:cNvPr id="5" name="Slide Number Placeholder 4">
            <a:extLst>
              <a:ext uri="{FF2B5EF4-FFF2-40B4-BE49-F238E27FC236}">
                <a16:creationId xmlns:a16="http://schemas.microsoft.com/office/drawing/2014/main" id="{4E532363-FDC2-417D-AF50-F2CBDC14F1AF}"/>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4" name="Footer Placeholder 3">
            <a:extLst>
              <a:ext uri="{FF2B5EF4-FFF2-40B4-BE49-F238E27FC236}">
                <a16:creationId xmlns:a16="http://schemas.microsoft.com/office/drawing/2014/main" id="{CBB5F448-13C8-4010-8E9B-29C5A0E199A8}"/>
              </a:ext>
            </a:extLst>
          </p:cNvPr>
          <p:cNvSpPr>
            <a:spLocks noGrp="1"/>
          </p:cNvSpPr>
          <p:nvPr>
            <p:ph type="ftr" sz="quarter" idx="11"/>
          </p:nvPr>
        </p:nvSpPr>
        <p:spPr/>
        <p:txBody>
          <a:bodyPr/>
          <a:lstStyle/>
          <a:p>
            <a:r>
              <a:rPr lang="en-US"/>
              <a:t>Disinformation Spread #BidenCheated Peter Foytik CS895 F20</a:t>
            </a:r>
          </a:p>
        </p:txBody>
      </p:sp>
      <p:sp>
        <p:nvSpPr>
          <p:cNvPr id="6" name="TextBox 5">
            <a:extLst>
              <a:ext uri="{FF2B5EF4-FFF2-40B4-BE49-F238E27FC236}">
                <a16:creationId xmlns:a16="http://schemas.microsoft.com/office/drawing/2014/main" id="{6414E29A-0479-4295-994D-4F8028115ADB}"/>
              </a:ext>
            </a:extLst>
          </p:cNvPr>
          <p:cNvSpPr txBox="1"/>
          <p:nvPr/>
        </p:nvSpPr>
        <p:spPr>
          <a:xfrm>
            <a:off x="5402766" y="5421351"/>
            <a:ext cx="59491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https://blog.twitter.com/engineering/en_us/topics/insights/2017/using-deep-learning-at-scale-in-twitters-timelines.html</a:t>
            </a:r>
          </a:p>
        </p:txBody>
      </p:sp>
    </p:spTree>
    <p:extLst>
      <p:ext uri="{BB962C8B-B14F-4D97-AF65-F5344CB8AC3E}">
        <p14:creationId xmlns:p14="http://schemas.microsoft.com/office/powerpoint/2010/main" val="1446994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B2C0-FCA8-419E-8A96-FBD5F3338082}"/>
              </a:ext>
            </a:extLst>
          </p:cNvPr>
          <p:cNvSpPr>
            <a:spLocks noGrp="1"/>
          </p:cNvSpPr>
          <p:nvPr>
            <p:ph type="title"/>
          </p:nvPr>
        </p:nvSpPr>
        <p:spPr/>
        <p:txBody>
          <a:bodyPr/>
          <a:lstStyle/>
          <a:p>
            <a:r>
              <a:rPr lang="en-US">
                <a:cs typeface="Calibri Light"/>
              </a:rPr>
              <a:t>Tools used to obtain data for analysis</a:t>
            </a:r>
            <a:endParaRPr lang="en-US"/>
          </a:p>
        </p:txBody>
      </p:sp>
      <p:sp>
        <p:nvSpPr>
          <p:cNvPr id="3" name="Content Placeholder 2">
            <a:extLst>
              <a:ext uri="{FF2B5EF4-FFF2-40B4-BE49-F238E27FC236}">
                <a16:creationId xmlns:a16="http://schemas.microsoft.com/office/drawing/2014/main" id="{6D6FAD06-CF70-4187-85A3-9036456F8C10}"/>
              </a:ext>
            </a:extLst>
          </p:cNvPr>
          <p:cNvSpPr>
            <a:spLocks noGrp="1"/>
          </p:cNvSpPr>
          <p:nvPr>
            <p:ph idx="1"/>
          </p:nvPr>
        </p:nvSpPr>
        <p:spPr/>
        <p:txBody>
          <a:bodyPr vert="horz" lIns="91440" tIns="45720" rIns="91440" bIns="45720" rtlCol="0" anchor="t">
            <a:normAutofit/>
          </a:bodyPr>
          <a:lstStyle/>
          <a:p>
            <a:r>
              <a:rPr lang="en-US">
                <a:cs typeface="Calibri"/>
              </a:rPr>
              <a:t>Twint (</a:t>
            </a:r>
            <a:r>
              <a:rPr lang="en-US">
                <a:ea typeface="+mn-lt"/>
                <a:cs typeface="+mn-lt"/>
              </a:rPr>
              <a:t>https://github.com/twintproject/twint)</a:t>
            </a:r>
            <a:endParaRPr lang="en-US">
              <a:cs typeface="Calibri"/>
            </a:endParaRPr>
          </a:p>
          <a:p>
            <a:pPr lvl="1"/>
            <a:r>
              <a:rPr lang="en-US">
                <a:cs typeface="Calibri"/>
              </a:rPr>
              <a:t>scrape tweets containing "#BidenCheated"</a:t>
            </a:r>
            <a:endParaRPr lang="en-US">
              <a:latin typeface="Calibri"/>
              <a:cs typeface="Calibri"/>
            </a:endParaRPr>
          </a:p>
          <a:p>
            <a:pPr marL="457200" lvl="1" indent="0">
              <a:buNone/>
            </a:pPr>
            <a:r>
              <a:rPr lang="en-US" dirty="0" err="1">
                <a:latin typeface="Lucida Sans Typewriter"/>
                <a:cs typeface="Calibri"/>
              </a:rPr>
              <a:t>twint</a:t>
            </a:r>
            <a:r>
              <a:rPr lang="en-US" dirty="0">
                <a:latin typeface="Lucida Sans Typewriter"/>
                <a:cs typeface="Calibri"/>
              </a:rPr>
              <a:t> –s "#</a:t>
            </a:r>
            <a:r>
              <a:rPr lang="en-US">
                <a:latin typeface="Lucida Sans Typewriter"/>
                <a:cs typeface="Calibri"/>
              </a:rPr>
              <a:t>BidenCheated"</a:t>
            </a:r>
            <a:r>
              <a:rPr lang="en-US" dirty="0">
                <a:latin typeface="Lucida Sans Typewriter"/>
                <a:cs typeface="Calibri"/>
              </a:rPr>
              <a:t> </a:t>
            </a:r>
            <a:r>
              <a:rPr lang="en-US" dirty="0">
                <a:latin typeface="Lucida Sans Typewriter"/>
                <a:ea typeface="+mn-lt"/>
                <a:cs typeface="+mn-lt"/>
              </a:rPr>
              <a:t>--since 2020-10-28 </a:t>
            </a:r>
          </a:p>
          <a:p>
            <a:pPr marL="457200" lvl="1" indent="0">
              <a:buNone/>
            </a:pPr>
            <a:endParaRPr lang="en-US" dirty="0">
              <a:latin typeface="Lucida Sans Typewriter"/>
              <a:cs typeface="Calibri"/>
            </a:endParaRPr>
          </a:p>
          <a:p>
            <a:r>
              <a:rPr lang="en-US">
                <a:cs typeface="Calibri"/>
              </a:rPr>
              <a:t>Twitter API (Twitter Developer </a:t>
            </a:r>
            <a:r>
              <a:rPr lang="en-US">
                <a:ea typeface="+mn-lt"/>
                <a:cs typeface="+mn-lt"/>
              </a:rPr>
              <a:t>https://developer.twitter.com/en)</a:t>
            </a:r>
          </a:p>
          <a:p>
            <a:pPr lvl="1"/>
            <a:r>
              <a:rPr lang="en-US">
                <a:ea typeface="+mn-lt"/>
                <a:cs typeface="+mn-lt"/>
              </a:rPr>
              <a:t>Scrape follower accounts of participants</a:t>
            </a:r>
            <a:endParaRPr lang="en-US" dirty="0">
              <a:cs typeface="Calibri"/>
            </a:endParaRPr>
          </a:p>
          <a:p>
            <a:r>
              <a:rPr lang="en-US">
                <a:cs typeface="Calibri"/>
              </a:rPr>
              <a:t>Botometer API ( </a:t>
            </a:r>
            <a:r>
              <a:rPr lang="en-US" dirty="0">
                <a:ea typeface="+mn-lt"/>
                <a:cs typeface="+mn-lt"/>
              </a:rPr>
              <a:t>https://botometer.osome.iu.edu/api </a:t>
            </a:r>
            <a:r>
              <a:rPr lang="en-US">
                <a:cs typeface="Calibri"/>
              </a:rPr>
              <a:t>RapidAPI)</a:t>
            </a:r>
          </a:p>
          <a:p>
            <a:pPr lvl="1"/>
            <a:r>
              <a:rPr lang="en-US">
                <a:cs typeface="Calibri"/>
              </a:rPr>
              <a:t>Score participants to get an idea of the possibility of being a bot</a:t>
            </a:r>
            <a:endParaRPr lang="en-US" dirty="0">
              <a:cs typeface="Calibri"/>
            </a:endParaRPr>
          </a:p>
          <a:p>
            <a:r>
              <a:rPr lang="en-US">
                <a:cs typeface="Calibri"/>
              </a:rPr>
              <a:t>Python</a:t>
            </a:r>
          </a:p>
          <a:p>
            <a:pPr lvl="1"/>
            <a:endParaRPr lang="en-US" dirty="0">
              <a:cs typeface="Calibri"/>
            </a:endParaRPr>
          </a:p>
        </p:txBody>
      </p:sp>
      <p:sp>
        <p:nvSpPr>
          <p:cNvPr id="5" name="Slide Number Placeholder 4">
            <a:extLst>
              <a:ext uri="{FF2B5EF4-FFF2-40B4-BE49-F238E27FC236}">
                <a16:creationId xmlns:a16="http://schemas.microsoft.com/office/drawing/2014/main" id="{2F345458-BB92-4029-9D72-FA0B5E75E305}"/>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4" name="Footer Placeholder 3">
            <a:extLst>
              <a:ext uri="{FF2B5EF4-FFF2-40B4-BE49-F238E27FC236}">
                <a16:creationId xmlns:a16="http://schemas.microsoft.com/office/drawing/2014/main" id="{F5C5F2B2-4650-4DED-809D-C8F0D5D4409C}"/>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26084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73D4-58B8-467B-ADA5-F98AB209CC46}"/>
              </a:ext>
            </a:extLst>
          </p:cNvPr>
          <p:cNvSpPr>
            <a:spLocks noGrp="1"/>
          </p:cNvSpPr>
          <p:nvPr>
            <p:ph type="title"/>
          </p:nvPr>
        </p:nvSpPr>
        <p:spPr/>
        <p:txBody>
          <a:bodyPr/>
          <a:lstStyle/>
          <a:p>
            <a:r>
              <a:rPr lang="en-US">
                <a:cs typeface="Calibri Light"/>
              </a:rPr>
              <a:t>Summary #BidenCheated Tweets</a:t>
            </a:r>
            <a:endParaRPr lang="en-US" dirty="0">
              <a:cs typeface="Calibri Light"/>
            </a:endParaRPr>
          </a:p>
        </p:txBody>
      </p:sp>
      <p:sp>
        <p:nvSpPr>
          <p:cNvPr id="3" name="Content Placeholder 2">
            <a:extLst>
              <a:ext uri="{FF2B5EF4-FFF2-40B4-BE49-F238E27FC236}">
                <a16:creationId xmlns:a16="http://schemas.microsoft.com/office/drawing/2014/main" id="{0A58B547-2404-478F-87EF-F93B8FD1E480}"/>
              </a:ext>
            </a:extLst>
          </p:cNvPr>
          <p:cNvSpPr>
            <a:spLocks noGrp="1"/>
          </p:cNvSpPr>
          <p:nvPr>
            <p:ph idx="1"/>
          </p:nvPr>
        </p:nvSpPr>
        <p:spPr/>
        <p:txBody>
          <a:bodyPr vert="horz" lIns="91440" tIns="45720" rIns="91440" bIns="45720" rtlCol="0" anchor="t">
            <a:normAutofit/>
          </a:bodyPr>
          <a:lstStyle/>
          <a:p>
            <a:r>
              <a:rPr lang="en-US">
                <a:cs typeface="Calibri"/>
              </a:rPr>
              <a:t>Total data set covers dates from 2008-10-25 – 2020-12-05</a:t>
            </a:r>
          </a:p>
          <a:p>
            <a:r>
              <a:rPr lang="en-US">
                <a:cs typeface="Calibri"/>
              </a:rPr>
              <a:t>Total number of tweets scraped: 305,781</a:t>
            </a:r>
          </a:p>
          <a:p>
            <a:r>
              <a:rPr lang="en-US">
                <a:cs typeface="Calibri"/>
              </a:rPr>
              <a:t>Number of accounts follwers scraped: 366</a:t>
            </a:r>
          </a:p>
          <a:p>
            <a:r>
              <a:rPr lang="en-US">
                <a:cs typeface="Calibri"/>
              </a:rPr>
              <a:t>Total accounts analyzed: </a:t>
            </a:r>
            <a:r>
              <a:rPr lang="en-US">
                <a:ea typeface="+mn-lt"/>
                <a:cs typeface="+mn-lt"/>
              </a:rPr>
              <a:t>102,979</a:t>
            </a:r>
          </a:p>
          <a:p>
            <a:r>
              <a:rPr lang="en-US">
                <a:cs typeface="Calibri"/>
              </a:rPr>
              <a:t>Total number scored with Botometer: 6,938 (7% of total)</a:t>
            </a:r>
          </a:p>
          <a:p>
            <a:endParaRPr lang="en-US" dirty="0">
              <a:cs typeface="Calibri"/>
            </a:endParaRPr>
          </a:p>
        </p:txBody>
      </p:sp>
      <p:sp>
        <p:nvSpPr>
          <p:cNvPr id="5" name="Slide Number Placeholder 4">
            <a:extLst>
              <a:ext uri="{FF2B5EF4-FFF2-40B4-BE49-F238E27FC236}">
                <a16:creationId xmlns:a16="http://schemas.microsoft.com/office/drawing/2014/main" id="{F9AB00F9-97E7-4445-A5E5-B18860685D9A}"/>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4" name="Footer Placeholder 3">
            <a:extLst>
              <a:ext uri="{FF2B5EF4-FFF2-40B4-BE49-F238E27FC236}">
                <a16:creationId xmlns:a16="http://schemas.microsoft.com/office/drawing/2014/main" id="{93638D4E-8F1E-4A54-B902-E83DB76DEDF3}"/>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85268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hart, histogram&#10;&#10;Description automatically generated">
            <a:extLst>
              <a:ext uri="{FF2B5EF4-FFF2-40B4-BE49-F238E27FC236}">
                <a16:creationId xmlns:a16="http://schemas.microsoft.com/office/drawing/2014/main" id="{018C165B-F3EA-4C73-8681-1FBCC340759A}"/>
              </a:ext>
            </a:extLst>
          </p:cNvPr>
          <p:cNvPicPr>
            <a:picLocks noChangeAspect="1"/>
          </p:cNvPicPr>
          <p:nvPr/>
        </p:nvPicPr>
        <p:blipFill>
          <a:blip r:embed="rId2"/>
          <a:stretch>
            <a:fillRect/>
          </a:stretch>
        </p:blipFill>
        <p:spPr>
          <a:xfrm>
            <a:off x="3665034" y="1511957"/>
            <a:ext cx="8272346" cy="2412306"/>
          </a:xfrm>
          <a:prstGeom prst="rect">
            <a:avLst/>
          </a:prstGeom>
        </p:spPr>
      </p:pic>
      <p:pic>
        <p:nvPicPr>
          <p:cNvPr id="12" name="Picture 12" descr="Chart&#10;&#10;Description automatically generated">
            <a:extLst>
              <a:ext uri="{FF2B5EF4-FFF2-40B4-BE49-F238E27FC236}">
                <a16:creationId xmlns:a16="http://schemas.microsoft.com/office/drawing/2014/main" id="{D83781BB-3B2C-4D5B-95EA-6EBB7AD55BC3}"/>
              </a:ext>
            </a:extLst>
          </p:cNvPr>
          <p:cNvPicPr>
            <a:picLocks noGrp="1" noChangeAspect="1"/>
          </p:cNvPicPr>
          <p:nvPr>
            <p:ph idx="1"/>
          </p:nvPr>
        </p:nvPicPr>
        <p:blipFill>
          <a:blip r:embed="rId3"/>
          <a:stretch>
            <a:fillRect/>
          </a:stretch>
        </p:blipFill>
        <p:spPr>
          <a:xfrm>
            <a:off x="3425980" y="4002803"/>
            <a:ext cx="8573894" cy="2506005"/>
          </a:xfrm>
        </p:spPr>
      </p:pic>
      <p:sp>
        <p:nvSpPr>
          <p:cNvPr id="2" name="Title 1">
            <a:extLst>
              <a:ext uri="{FF2B5EF4-FFF2-40B4-BE49-F238E27FC236}">
                <a16:creationId xmlns:a16="http://schemas.microsoft.com/office/drawing/2014/main" id="{6312BDD7-6E16-435A-9E93-CA45E4776510}"/>
              </a:ext>
            </a:extLst>
          </p:cNvPr>
          <p:cNvSpPr>
            <a:spLocks noGrp="1"/>
          </p:cNvSpPr>
          <p:nvPr>
            <p:ph type="title"/>
          </p:nvPr>
        </p:nvSpPr>
        <p:spPr>
          <a:xfrm>
            <a:off x="903249" y="95637"/>
            <a:ext cx="10515600" cy="1325563"/>
          </a:xfrm>
        </p:spPr>
        <p:txBody>
          <a:bodyPr/>
          <a:lstStyle/>
          <a:p>
            <a:r>
              <a:rPr lang="en-US">
                <a:cs typeface="Calibri Light"/>
              </a:rPr>
              <a:t>Rate of tweets with BidenCheated hashtag</a:t>
            </a:r>
            <a:endParaRPr lang="en-US"/>
          </a:p>
        </p:txBody>
      </p:sp>
      <p:sp>
        <p:nvSpPr>
          <p:cNvPr id="3" name="TextBox 2">
            <a:extLst>
              <a:ext uri="{FF2B5EF4-FFF2-40B4-BE49-F238E27FC236}">
                <a16:creationId xmlns:a16="http://schemas.microsoft.com/office/drawing/2014/main" id="{C80F6A56-2B7B-4490-AFB3-BC8FAD195CC5}"/>
              </a:ext>
            </a:extLst>
          </p:cNvPr>
          <p:cNvSpPr txBox="1"/>
          <p:nvPr/>
        </p:nvSpPr>
        <p:spPr>
          <a:xfrm>
            <a:off x="441305" y="2487794"/>
            <a:ext cx="328588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Max tweets per hour (TPH):</a:t>
            </a:r>
          </a:p>
          <a:p>
            <a:r>
              <a:rPr lang="en-US" sz="2000">
                <a:cs typeface="Calibri"/>
              </a:rPr>
              <a:t>- Nov 27</a:t>
            </a:r>
          </a:p>
          <a:p>
            <a:r>
              <a:rPr lang="en-US" sz="2000">
                <a:cs typeface="Calibri"/>
              </a:rPr>
              <a:t>- hour 22</a:t>
            </a:r>
          </a:p>
          <a:p>
            <a:r>
              <a:rPr lang="en-US" sz="2000">
                <a:cs typeface="Calibri"/>
              </a:rPr>
              <a:t>- TPH = 38,991</a:t>
            </a:r>
          </a:p>
          <a:p>
            <a:endParaRPr lang="en-US" sz="2000" dirty="0">
              <a:cs typeface="Calibri"/>
            </a:endParaRPr>
          </a:p>
          <a:p>
            <a:r>
              <a:rPr lang="en-US" sz="2000">
                <a:cs typeface="Calibri"/>
              </a:rPr>
              <a:t>Average TPH:</a:t>
            </a:r>
          </a:p>
          <a:p>
            <a:r>
              <a:rPr lang="en-US" sz="2000">
                <a:cs typeface="Calibri"/>
              </a:rPr>
              <a:t>- 1,395</a:t>
            </a:r>
            <a:endParaRPr lang="en-US" sz="2000" dirty="0">
              <a:cs typeface="Calibri"/>
            </a:endParaRPr>
          </a:p>
        </p:txBody>
      </p:sp>
      <p:sp>
        <p:nvSpPr>
          <p:cNvPr id="7" name="Slide Number Placeholder 6">
            <a:extLst>
              <a:ext uri="{FF2B5EF4-FFF2-40B4-BE49-F238E27FC236}">
                <a16:creationId xmlns:a16="http://schemas.microsoft.com/office/drawing/2014/main" id="{921DA9D4-3748-482C-B7B5-2425A983F034}"/>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5" name="Footer Placeholder 4">
            <a:extLst>
              <a:ext uri="{FF2B5EF4-FFF2-40B4-BE49-F238E27FC236}">
                <a16:creationId xmlns:a16="http://schemas.microsoft.com/office/drawing/2014/main" id="{F0051056-7DB7-4366-8B94-AA96E386974D}"/>
              </a:ext>
            </a:extLst>
          </p:cNvPr>
          <p:cNvSpPr>
            <a:spLocks noGrp="1"/>
          </p:cNvSpPr>
          <p:nvPr>
            <p:ph type="ftr" sz="quarter" idx="11"/>
          </p:nvPr>
        </p:nvSpPr>
        <p:spPr/>
        <p:txBody>
          <a:bodyPr/>
          <a:lstStyle/>
          <a:p>
            <a:r>
              <a:rPr lang="en-US"/>
              <a:t>Disinformation Spread #BidenCheated Peter Foytik CS895 F20</a:t>
            </a:r>
          </a:p>
        </p:txBody>
      </p:sp>
      <p:sp>
        <p:nvSpPr>
          <p:cNvPr id="8" name="TextBox 7">
            <a:extLst>
              <a:ext uri="{FF2B5EF4-FFF2-40B4-BE49-F238E27FC236}">
                <a16:creationId xmlns:a16="http://schemas.microsoft.com/office/drawing/2014/main" id="{118F3162-9209-4F5F-8318-4D16FF14A89A}"/>
              </a:ext>
            </a:extLst>
          </p:cNvPr>
          <p:cNvSpPr txBox="1"/>
          <p:nvPr/>
        </p:nvSpPr>
        <p:spPr>
          <a:xfrm>
            <a:off x="7521974" y="171071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Frequency by Hour</a:t>
            </a:r>
            <a:endParaRPr lang="en-US" dirty="0">
              <a:cs typeface="Calibri"/>
            </a:endParaRPr>
          </a:p>
        </p:txBody>
      </p:sp>
      <p:sp>
        <p:nvSpPr>
          <p:cNvPr id="9" name="TextBox 8">
            <a:extLst>
              <a:ext uri="{FF2B5EF4-FFF2-40B4-BE49-F238E27FC236}">
                <a16:creationId xmlns:a16="http://schemas.microsoft.com/office/drawing/2014/main" id="{FBE42F0B-B585-485D-9C8A-944D8EA72A02}"/>
              </a:ext>
            </a:extLst>
          </p:cNvPr>
          <p:cNvSpPr txBox="1"/>
          <p:nvPr/>
        </p:nvSpPr>
        <p:spPr>
          <a:xfrm>
            <a:off x="4971489" y="408010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Cumulative Tweets</a:t>
            </a:r>
            <a:endParaRPr lang="en-US" dirty="0">
              <a:cs typeface="Calibri"/>
            </a:endParaRPr>
          </a:p>
        </p:txBody>
      </p:sp>
    </p:spTree>
    <p:extLst>
      <p:ext uri="{BB962C8B-B14F-4D97-AF65-F5344CB8AC3E}">
        <p14:creationId xmlns:p14="http://schemas.microsoft.com/office/powerpoint/2010/main" val="591188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5167AE18-4ADC-4F2D-90AB-A611AEED0AFA}"/>
              </a:ext>
            </a:extLst>
          </p:cNvPr>
          <p:cNvPicPr>
            <a:picLocks noGrp="1" noChangeAspect="1"/>
          </p:cNvPicPr>
          <p:nvPr>
            <p:ph idx="1"/>
          </p:nvPr>
        </p:nvPicPr>
        <p:blipFill>
          <a:blip r:embed="rId2"/>
          <a:stretch>
            <a:fillRect/>
          </a:stretch>
        </p:blipFill>
        <p:spPr>
          <a:xfrm>
            <a:off x="6017074" y="1394681"/>
            <a:ext cx="5586139" cy="5220799"/>
          </a:xfrm>
        </p:spPr>
      </p:pic>
      <p:sp>
        <p:nvSpPr>
          <p:cNvPr id="2" name="Title 1">
            <a:extLst>
              <a:ext uri="{FF2B5EF4-FFF2-40B4-BE49-F238E27FC236}">
                <a16:creationId xmlns:a16="http://schemas.microsoft.com/office/drawing/2014/main" id="{E058EBBE-BA32-48A6-87CB-2ACCCFF24CBA}"/>
              </a:ext>
            </a:extLst>
          </p:cNvPr>
          <p:cNvSpPr>
            <a:spLocks noGrp="1"/>
          </p:cNvSpPr>
          <p:nvPr>
            <p:ph type="title"/>
          </p:nvPr>
        </p:nvSpPr>
        <p:spPr/>
        <p:txBody>
          <a:bodyPr>
            <a:normAutofit fontScale="90000"/>
          </a:bodyPr>
          <a:lstStyle/>
          <a:p>
            <a:r>
              <a:rPr lang="en-US" dirty="0">
                <a:cs typeface="Calibri Light"/>
              </a:rPr>
              <a:t>Full network of all participants and their </a:t>
            </a:r>
            <a:r>
              <a:rPr lang="en-US">
                <a:cs typeface="Calibri Light"/>
              </a:rPr>
              <a:t>followers </a:t>
            </a:r>
            <a:br>
              <a:rPr lang="en-US" dirty="0">
                <a:cs typeface="Calibri Light"/>
              </a:rPr>
            </a:br>
            <a:r>
              <a:rPr lang="en-US">
                <a:cs typeface="Calibri Light"/>
              </a:rPr>
              <a:t>(Can't really get much from this)</a:t>
            </a:r>
            <a:endParaRPr lang="en-US"/>
          </a:p>
        </p:txBody>
      </p:sp>
      <p:sp>
        <p:nvSpPr>
          <p:cNvPr id="6" name="Content Placeholder 2">
            <a:extLst>
              <a:ext uri="{FF2B5EF4-FFF2-40B4-BE49-F238E27FC236}">
                <a16:creationId xmlns:a16="http://schemas.microsoft.com/office/drawing/2014/main" id="{7F2290D5-62F4-4CD9-B1D8-D9E125808024}"/>
              </a:ext>
            </a:extLst>
          </p:cNvPr>
          <p:cNvSpPr txBox="1">
            <a:spLocks/>
          </p:cNvSpPr>
          <p:nvPr/>
        </p:nvSpPr>
        <p:spPr>
          <a:xfrm>
            <a:off x="838200" y="1825625"/>
            <a:ext cx="4804881" cy="435133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r>
              <a:rPr lang="en-US">
                <a:cs typeface="Calibri"/>
              </a:rPr>
              <a:t>Parent accounts: 366</a:t>
            </a:r>
            <a:endParaRPr lang="en-US"/>
          </a:p>
          <a:p>
            <a:pPr lvl="1"/>
            <a:r>
              <a:rPr lang="en-US">
                <a:cs typeface="Calibri"/>
              </a:rPr>
              <a:t>All parent accounts were participants in BidenCheated hashtag</a:t>
            </a:r>
            <a:endParaRPr lang="en-US" dirty="0">
              <a:cs typeface="Calibri"/>
            </a:endParaRPr>
          </a:p>
          <a:p>
            <a:endParaRPr lang="en-US" dirty="0">
              <a:cs typeface="Calibri"/>
            </a:endParaRPr>
          </a:p>
          <a:p>
            <a:endParaRPr lang="en-US" dirty="0">
              <a:cs typeface="Calibri"/>
            </a:endParaRPr>
          </a:p>
          <a:p>
            <a:r>
              <a:rPr lang="en-US">
                <a:cs typeface="Calibri"/>
              </a:rPr>
              <a:t>Average follower per account: 1,884</a:t>
            </a:r>
            <a:endParaRPr lang="en-US" dirty="0">
              <a:cs typeface="Calibri"/>
            </a:endParaRPr>
          </a:p>
          <a:p>
            <a:r>
              <a:rPr lang="en-US">
                <a:cs typeface="Calibri"/>
              </a:rPr>
              <a:t>Max follower per account: 138,511</a:t>
            </a:r>
            <a:endParaRPr lang="en-US" dirty="0">
              <a:cs typeface="Calibri"/>
            </a:endParaRPr>
          </a:p>
        </p:txBody>
      </p:sp>
      <p:sp>
        <p:nvSpPr>
          <p:cNvPr id="5" name="Slide Number Placeholder 4">
            <a:extLst>
              <a:ext uri="{FF2B5EF4-FFF2-40B4-BE49-F238E27FC236}">
                <a16:creationId xmlns:a16="http://schemas.microsoft.com/office/drawing/2014/main" id="{EB6942F6-CA24-4005-AE7D-60BF3E550916}"/>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3" name="Footer Placeholder 2">
            <a:extLst>
              <a:ext uri="{FF2B5EF4-FFF2-40B4-BE49-F238E27FC236}">
                <a16:creationId xmlns:a16="http://schemas.microsoft.com/office/drawing/2014/main" id="{BBCF696A-5E07-41FF-8456-E8AB24BB8B11}"/>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7082714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#BidenCheated Hashtag and How Quickly It Spread on Twitter</vt:lpstr>
      <vt:lpstr>At end of November 2020 Twitter accounts were seen spamming #BidenCheated</vt:lpstr>
      <vt:lpstr>Alex Goldenberg tweeted November 27 on how many users were tweeting #BidenCheated.</vt:lpstr>
      <vt:lpstr>Two accounts mentioned from Alex Goldenberg "Starcisco" and "Vampirestilez"</vt:lpstr>
      <vt:lpstr>Things that likely contribute to the spread of information</vt:lpstr>
      <vt:lpstr>Tools used to obtain data for analysis</vt:lpstr>
      <vt:lpstr>Summary #BidenCheated Tweets</vt:lpstr>
      <vt:lpstr>Rate of tweets with BidenCheated hashtag</vt:lpstr>
      <vt:lpstr>Full network of all participants and their followers  (Can't really get much from this)</vt:lpstr>
      <vt:lpstr>Batometer results for the collection involved in the BidenCheated spam</vt:lpstr>
      <vt:lpstr>Histogram of total bot scores</vt:lpstr>
      <vt:lpstr>Bot contribution to BidenCheated (Botometer score &gt;= 4)</vt:lpstr>
      <vt:lpstr>Maximum frequency of tweets from non-bot users and bot users</vt:lpstr>
      <vt:lpstr>Three targets:  carlosvaldick,  starcisco,  vampirstilez Nodes are colored based on bot score (0-5 greater number more bot like). - 0  - 1 - 2 - 3 - 4 - 5 </vt:lpstr>
      <vt:lpstr>BidenCheated propagation over time and identified additional highly connected accounts</vt:lpstr>
      <vt:lpstr>Final state at peak TPH</vt:lpstr>
      <vt:lpstr>4 bridge links were measured as critical links,  contributing to the structure of the network  All nodes were nonBot</vt:lpstr>
      <vt:lpstr>Network of high centrality nodes  Blue nodes are highest degree centrality (most influence of followers)  Also all nonBot </vt:lpstr>
      <vt:lpstr>27 Cliques are derived of size 4 user accounts each containing targets listed by Alex Goldenberg  2 bots included in cliques</vt:lpstr>
      <vt:lpstr>Bots overlayed with the bridge nodes and links   Areas of bots connect to ends of bridges</vt:lpstr>
      <vt:lpstr>Removing bot nodes and measuring the difference in the network </vt:lpstr>
      <vt:lpstr>Major takeaways and conclusions</vt:lpstr>
      <vt:lpstr>Future work with this dataset and measurements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781</cp:revision>
  <dcterms:created xsi:type="dcterms:W3CDTF">2020-12-14T03:51:45Z</dcterms:created>
  <dcterms:modified xsi:type="dcterms:W3CDTF">2020-12-21T15:28:19Z</dcterms:modified>
</cp:coreProperties>
</file>